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86" r:id="rId3"/>
    <p:sldId id="315" r:id="rId4"/>
    <p:sldId id="281" r:id="rId5"/>
    <p:sldId id="316" r:id="rId6"/>
    <p:sldId id="278" r:id="rId7"/>
    <p:sldId id="326" r:id="rId8"/>
    <p:sldId id="258" r:id="rId9"/>
    <p:sldId id="259" r:id="rId10"/>
    <p:sldId id="260" r:id="rId11"/>
    <p:sldId id="279" r:id="rId12"/>
    <p:sldId id="287" r:id="rId13"/>
    <p:sldId id="261" r:id="rId14"/>
    <p:sldId id="317" r:id="rId15"/>
    <p:sldId id="318" r:id="rId16"/>
    <p:sldId id="280" r:id="rId17"/>
    <p:sldId id="323" r:id="rId18"/>
    <p:sldId id="324" r:id="rId19"/>
    <p:sldId id="325" r:id="rId20"/>
    <p:sldId id="319" r:id="rId21"/>
    <p:sldId id="321" r:id="rId22"/>
    <p:sldId id="320" r:id="rId23"/>
    <p:sldId id="262" r:id="rId24"/>
    <p:sldId id="327" r:id="rId25"/>
    <p:sldId id="270" r:id="rId26"/>
    <p:sldId id="322" r:id="rId27"/>
    <p:sldId id="271" r:id="rId28"/>
    <p:sldId id="328" r:id="rId29"/>
    <p:sldId id="29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A8F1"/>
    <a:srgbClr val="9E9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4684" autoAdjust="0"/>
  </p:normalViewPr>
  <p:slideViewPr>
    <p:cSldViewPr snapToGrid="0" showGuides="1">
      <p:cViewPr varScale="1">
        <p:scale>
          <a:sx n="81" d="100"/>
          <a:sy n="81" d="100"/>
        </p:scale>
        <p:origin x="78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4" d="100"/>
        <a:sy n="164" d="100"/>
      </p:scale>
      <p:origin x="0" y="-207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1109B2-4638-40A5-8162-F9CDE8505F0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198D56-D023-4B9D-B3B7-097D4C2C682F}">
      <dgm:prSet phldrT="[文本]"/>
      <dgm:spPr/>
      <dgm:t>
        <a:bodyPr/>
        <a:lstStyle/>
        <a:p>
          <a:r>
            <a:rPr lang="zh-CN" altLang="en-US" dirty="0"/>
            <a:t>不同专业背景</a:t>
          </a:r>
        </a:p>
      </dgm:t>
    </dgm:pt>
    <dgm:pt modelId="{DE43C29C-D389-4FBA-BDF9-767685F11B8F}" type="parTrans" cxnId="{C39AC562-9111-4847-96D6-845035A8F71C}">
      <dgm:prSet/>
      <dgm:spPr/>
      <dgm:t>
        <a:bodyPr/>
        <a:lstStyle/>
        <a:p>
          <a:endParaRPr lang="zh-CN" altLang="en-US"/>
        </a:p>
      </dgm:t>
    </dgm:pt>
    <dgm:pt modelId="{B01C1F8F-40A6-46DE-A545-527F6213853D}" type="sibTrans" cxnId="{C39AC562-9111-4847-96D6-845035A8F71C}">
      <dgm:prSet/>
      <dgm:spPr/>
      <dgm:t>
        <a:bodyPr/>
        <a:lstStyle/>
        <a:p>
          <a:endParaRPr lang="zh-CN" altLang="en-US"/>
        </a:p>
      </dgm:t>
    </dgm:pt>
    <dgm:pt modelId="{8413F529-3C44-44CB-8BF9-CC8E7F7576DD}">
      <dgm:prSet phldrT="[文本]" custT="1"/>
      <dgm:spPr/>
      <dgm:t>
        <a:bodyPr/>
        <a:lstStyle/>
        <a:p>
          <a:r>
            <a:rPr lang="zh-CN" altLang="en-US" sz="2000" dirty="0"/>
            <a:t>知识储备较为丰富完善</a:t>
          </a:r>
        </a:p>
      </dgm:t>
    </dgm:pt>
    <dgm:pt modelId="{1D0D97A9-8D90-4592-BD47-2F1822EF3A8F}" type="parTrans" cxnId="{8261FB48-0AE5-4E96-9645-B59BC35DFB0E}">
      <dgm:prSet/>
      <dgm:spPr/>
      <dgm:t>
        <a:bodyPr/>
        <a:lstStyle/>
        <a:p>
          <a:endParaRPr lang="zh-CN" altLang="en-US"/>
        </a:p>
      </dgm:t>
    </dgm:pt>
    <dgm:pt modelId="{C67D9331-60CA-4D53-8F34-ABB437C299B5}" type="sibTrans" cxnId="{8261FB48-0AE5-4E96-9645-B59BC35DFB0E}">
      <dgm:prSet/>
      <dgm:spPr/>
      <dgm:t>
        <a:bodyPr/>
        <a:lstStyle/>
        <a:p>
          <a:endParaRPr lang="zh-CN" altLang="en-US"/>
        </a:p>
      </dgm:t>
    </dgm:pt>
    <dgm:pt modelId="{00A017E8-D29F-4C29-A93B-F2E831901C89}">
      <dgm:prSet phldrT="[文本]"/>
      <dgm:spPr/>
      <dgm:t>
        <a:bodyPr/>
        <a:lstStyle/>
        <a:p>
          <a:r>
            <a:rPr lang="zh-CN" altLang="en-US" dirty="0"/>
            <a:t>分工清晰明确</a:t>
          </a:r>
        </a:p>
      </dgm:t>
    </dgm:pt>
    <dgm:pt modelId="{1C34AB91-8E07-4765-8A3F-2BE2C1670094}" type="parTrans" cxnId="{CEB0E502-C78D-44AA-9D93-38AB55B91CA0}">
      <dgm:prSet/>
      <dgm:spPr/>
      <dgm:t>
        <a:bodyPr/>
        <a:lstStyle/>
        <a:p>
          <a:endParaRPr lang="zh-CN" altLang="en-US"/>
        </a:p>
      </dgm:t>
    </dgm:pt>
    <dgm:pt modelId="{2CA6EBDF-26DC-4704-A7B6-D13EDA8A9C1C}" type="sibTrans" cxnId="{CEB0E502-C78D-44AA-9D93-38AB55B91CA0}">
      <dgm:prSet/>
      <dgm:spPr/>
      <dgm:t>
        <a:bodyPr/>
        <a:lstStyle/>
        <a:p>
          <a:endParaRPr lang="zh-CN" altLang="en-US"/>
        </a:p>
      </dgm:t>
    </dgm:pt>
    <dgm:pt modelId="{9E2F8BE2-9408-44EB-A56F-B95638BD9920}">
      <dgm:prSet phldrT="[文本]" custT="1"/>
      <dgm:spPr/>
      <dgm:t>
        <a:bodyPr/>
        <a:lstStyle/>
        <a:p>
          <a:r>
            <a:rPr lang="zh-CN" altLang="en-US" sz="1800" dirty="0"/>
            <a:t>数学模型的构建</a:t>
          </a:r>
        </a:p>
      </dgm:t>
    </dgm:pt>
    <dgm:pt modelId="{445E2F0D-EED7-4DA2-B2C8-97A5890D8583}" type="parTrans" cxnId="{5994F304-F966-4563-9BFA-CF84B3011091}">
      <dgm:prSet/>
      <dgm:spPr/>
      <dgm:t>
        <a:bodyPr/>
        <a:lstStyle/>
        <a:p>
          <a:endParaRPr lang="zh-CN" altLang="en-US"/>
        </a:p>
      </dgm:t>
    </dgm:pt>
    <dgm:pt modelId="{918A6729-AE62-4545-8940-3D3A57F19ADD}" type="sibTrans" cxnId="{5994F304-F966-4563-9BFA-CF84B3011091}">
      <dgm:prSet/>
      <dgm:spPr/>
      <dgm:t>
        <a:bodyPr/>
        <a:lstStyle/>
        <a:p>
          <a:endParaRPr lang="zh-CN" altLang="en-US"/>
        </a:p>
      </dgm:t>
    </dgm:pt>
    <dgm:pt modelId="{DC1088D9-2991-42F9-8219-D3AA85BD9467}">
      <dgm:prSet phldrT="[文本]"/>
      <dgm:spPr/>
      <dgm:t>
        <a:bodyPr/>
        <a:lstStyle/>
        <a:p>
          <a:r>
            <a:rPr lang="zh-CN" altLang="en-US" dirty="0"/>
            <a:t>项目进展顺利</a:t>
          </a:r>
        </a:p>
      </dgm:t>
    </dgm:pt>
    <dgm:pt modelId="{42E754AA-DABD-424B-96D9-B828A42BEBA5}" type="parTrans" cxnId="{49175B19-B716-4C37-AF51-C99B7F458906}">
      <dgm:prSet/>
      <dgm:spPr/>
      <dgm:t>
        <a:bodyPr/>
        <a:lstStyle/>
        <a:p>
          <a:endParaRPr lang="zh-CN" altLang="en-US"/>
        </a:p>
      </dgm:t>
    </dgm:pt>
    <dgm:pt modelId="{F6E51B14-F380-4591-945D-3175E9409078}" type="sibTrans" cxnId="{49175B19-B716-4C37-AF51-C99B7F458906}">
      <dgm:prSet/>
      <dgm:spPr/>
      <dgm:t>
        <a:bodyPr/>
        <a:lstStyle/>
        <a:p>
          <a:endParaRPr lang="zh-CN" altLang="en-US"/>
        </a:p>
      </dgm:t>
    </dgm:pt>
    <dgm:pt modelId="{CB35DB2C-C09C-4EAD-98DA-E1A774997744}">
      <dgm:prSet phldrT="[文本]" custT="1"/>
      <dgm:spPr/>
      <dgm:t>
        <a:bodyPr/>
        <a:lstStyle/>
        <a:p>
          <a:r>
            <a:rPr lang="zh-CN" altLang="en-US" sz="1600" dirty="0"/>
            <a:t>团队合作能力强</a:t>
          </a:r>
        </a:p>
      </dgm:t>
    </dgm:pt>
    <dgm:pt modelId="{68F11798-8AAD-478E-9292-0DD7212E07D1}" type="parTrans" cxnId="{EEE120AE-4A1B-4F39-A103-AB3CE023465F}">
      <dgm:prSet/>
      <dgm:spPr/>
      <dgm:t>
        <a:bodyPr/>
        <a:lstStyle/>
        <a:p>
          <a:endParaRPr lang="zh-CN" altLang="en-US"/>
        </a:p>
      </dgm:t>
    </dgm:pt>
    <dgm:pt modelId="{B996A614-DF8E-49B8-BE10-F63EA068FBB3}" type="sibTrans" cxnId="{EEE120AE-4A1B-4F39-A103-AB3CE023465F}">
      <dgm:prSet/>
      <dgm:spPr/>
      <dgm:t>
        <a:bodyPr/>
        <a:lstStyle/>
        <a:p>
          <a:endParaRPr lang="zh-CN" altLang="en-US"/>
        </a:p>
      </dgm:t>
    </dgm:pt>
    <dgm:pt modelId="{F00B581C-2806-4262-A6D0-326758ADF603}">
      <dgm:prSet phldrT="[文本]" custT="1"/>
      <dgm:spPr/>
      <dgm:t>
        <a:bodyPr/>
        <a:lstStyle/>
        <a:p>
          <a:r>
            <a:rPr lang="zh-CN" altLang="en-US" sz="1800" dirty="0"/>
            <a:t>算法的提出</a:t>
          </a:r>
        </a:p>
      </dgm:t>
    </dgm:pt>
    <dgm:pt modelId="{2E038B4F-9FB6-4067-A463-945C971E4A25}" type="parTrans" cxnId="{B00B1C3B-5F89-480A-B9D4-986D58617BC7}">
      <dgm:prSet/>
      <dgm:spPr/>
      <dgm:t>
        <a:bodyPr/>
        <a:lstStyle/>
        <a:p>
          <a:endParaRPr lang="zh-CN" altLang="en-US"/>
        </a:p>
      </dgm:t>
    </dgm:pt>
    <dgm:pt modelId="{4DCCAE2B-009C-4840-AC0D-2291D1F7BFD0}" type="sibTrans" cxnId="{B00B1C3B-5F89-480A-B9D4-986D58617BC7}">
      <dgm:prSet/>
      <dgm:spPr/>
      <dgm:t>
        <a:bodyPr/>
        <a:lstStyle/>
        <a:p>
          <a:endParaRPr lang="zh-CN" altLang="en-US"/>
        </a:p>
      </dgm:t>
    </dgm:pt>
    <dgm:pt modelId="{3AB6D5D0-FF10-4A6D-A7BE-7BE6DE4120B0}">
      <dgm:prSet phldrT="[文本]" custT="1"/>
      <dgm:spPr/>
      <dgm:t>
        <a:bodyPr/>
        <a:lstStyle/>
        <a:p>
          <a:r>
            <a:rPr lang="zh-CN" altLang="en-US" sz="1800" dirty="0"/>
            <a:t>论文的汇总与整理</a:t>
          </a:r>
        </a:p>
      </dgm:t>
    </dgm:pt>
    <dgm:pt modelId="{D379145A-1B3A-48D2-B35A-F02E4D597BB3}" type="parTrans" cxnId="{7499162E-5F90-44FF-821D-6841154EB2D5}">
      <dgm:prSet/>
      <dgm:spPr/>
      <dgm:t>
        <a:bodyPr/>
        <a:lstStyle/>
        <a:p>
          <a:endParaRPr lang="zh-CN" altLang="en-US"/>
        </a:p>
      </dgm:t>
    </dgm:pt>
    <dgm:pt modelId="{03B07A61-FFFF-408D-A3B7-D82FD7948159}" type="sibTrans" cxnId="{7499162E-5F90-44FF-821D-6841154EB2D5}">
      <dgm:prSet/>
      <dgm:spPr/>
      <dgm:t>
        <a:bodyPr/>
        <a:lstStyle/>
        <a:p>
          <a:endParaRPr lang="zh-CN" altLang="en-US"/>
        </a:p>
      </dgm:t>
    </dgm:pt>
    <dgm:pt modelId="{9A9B7AF6-0845-48AD-A65F-611B4067F5C0}">
      <dgm:prSet phldrT="[文本]" custT="1"/>
      <dgm:spPr/>
      <dgm:t>
        <a:bodyPr/>
        <a:lstStyle/>
        <a:p>
          <a:r>
            <a:rPr lang="zh-CN" altLang="en-US" sz="1800" dirty="0"/>
            <a:t>撰写论文及文件</a:t>
          </a:r>
        </a:p>
      </dgm:t>
    </dgm:pt>
    <dgm:pt modelId="{E7FCAA1E-1B47-4B4E-9646-1CABE4A2633C}" type="parTrans" cxnId="{655B3269-4862-4AF6-8868-BF906C5D01E9}">
      <dgm:prSet/>
      <dgm:spPr/>
      <dgm:t>
        <a:bodyPr/>
        <a:lstStyle/>
        <a:p>
          <a:endParaRPr lang="zh-CN" altLang="en-US"/>
        </a:p>
      </dgm:t>
    </dgm:pt>
    <dgm:pt modelId="{D09FD091-C1A8-4770-96DB-D06CC6B49A17}" type="sibTrans" cxnId="{655B3269-4862-4AF6-8868-BF906C5D01E9}">
      <dgm:prSet/>
      <dgm:spPr/>
      <dgm:t>
        <a:bodyPr/>
        <a:lstStyle/>
        <a:p>
          <a:endParaRPr lang="zh-CN" altLang="en-US"/>
        </a:p>
      </dgm:t>
    </dgm:pt>
    <dgm:pt modelId="{1A037D35-9C55-4390-B765-53B06CD095B5}">
      <dgm:prSet phldrT="[文本]" custT="1"/>
      <dgm:spPr/>
      <dgm:t>
        <a:bodyPr/>
        <a:lstStyle/>
        <a:p>
          <a:r>
            <a:rPr lang="zh-CN" altLang="en-US" sz="1800" dirty="0"/>
            <a:t>编写代码</a:t>
          </a:r>
        </a:p>
      </dgm:t>
    </dgm:pt>
    <dgm:pt modelId="{4C591409-1CF0-44F2-943A-9A8CA7B89DCF}" type="parTrans" cxnId="{6F86B8E7-19EC-4AC2-B287-4362ADD24C26}">
      <dgm:prSet/>
      <dgm:spPr/>
      <dgm:t>
        <a:bodyPr/>
        <a:lstStyle/>
        <a:p>
          <a:endParaRPr lang="zh-CN" altLang="en-US"/>
        </a:p>
      </dgm:t>
    </dgm:pt>
    <dgm:pt modelId="{895D1EA1-5F55-4582-9961-0CD40503B5F6}" type="sibTrans" cxnId="{6F86B8E7-19EC-4AC2-B287-4362ADD24C26}">
      <dgm:prSet/>
      <dgm:spPr/>
      <dgm:t>
        <a:bodyPr/>
        <a:lstStyle/>
        <a:p>
          <a:endParaRPr lang="zh-CN" altLang="en-US"/>
        </a:p>
      </dgm:t>
    </dgm:pt>
    <dgm:pt modelId="{C459DF69-4709-4667-AD56-A1BB50B2D8D9}">
      <dgm:prSet phldrT="[文本]" custT="1"/>
      <dgm:spPr/>
      <dgm:t>
        <a:bodyPr/>
        <a:lstStyle/>
        <a:p>
          <a:r>
            <a:rPr lang="en-US" altLang="zh-CN" sz="1800" dirty="0"/>
            <a:t>…….</a:t>
          </a:r>
          <a:endParaRPr lang="zh-CN" altLang="en-US" sz="1200" dirty="0"/>
        </a:p>
      </dgm:t>
    </dgm:pt>
    <dgm:pt modelId="{904EE473-F943-4493-8C85-539065D4BAC6}" type="parTrans" cxnId="{70E6D0F3-2C7C-4700-B801-A9D270DEB238}">
      <dgm:prSet/>
      <dgm:spPr/>
      <dgm:t>
        <a:bodyPr/>
        <a:lstStyle/>
        <a:p>
          <a:endParaRPr lang="zh-CN" altLang="en-US"/>
        </a:p>
      </dgm:t>
    </dgm:pt>
    <dgm:pt modelId="{35D2700A-1828-4DB6-BB33-6FADF0CA88EB}" type="sibTrans" cxnId="{70E6D0F3-2C7C-4700-B801-A9D270DEB238}">
      <dgm:prSet/>
      <dgm:spPr/>
      <dgm:t>
        <a:bodyPr/>
        <a:lstStyle/>
        <a:p>
          <a:endParaRPr lang="zh-CN" altLang="en-US"/>
        </a:p>
      </dgm:t>
    </dgm:pt>
    <dgm:pt modelId="{A21C1FE1-79E4-4B9D-82F6-06C9B0217A53}">
      <dgm:prSet phldrT="[文本]" custT="1"/>
      <dgm:spPr/>
      <dgm:t>
        <a:bodyPr/>
        <a:lstStyle/>
        <a:p>
          <a:r>
            <a:rPr lang="zh-CN" altLang="en-US" sz="1600" dirty="0"/>
            <a:t>各司其职</a:t>
          </a:r>
        </a:p>
      </dgm:t>
    </dgm:pt>
    <dgm:pt modelId="{CF47210E-E32D-4123-A3DA-C93915D0BEB1}" type="parTrans" cxnId="{57AD1A55-9E62-491F-8C50-87A72E1183DA}">
      <dgm:prSet/>
      <dgm:spPr/>
      <dgm:t>
        <a:bodyPr/>
        <a:lstStyle/>
        <a:p>
          <a:endParaRPr lang="zh-CN" altLang="en-US"/>
        </a:p>
      </dgm:t>
    </dgm:pt>
    <dgm:pt modelId="{8D132790-0F4F-41EA-90E4-6BA406B7C0EA}" type="sibTrans" cxnId="{57AD1A55-9E62-491F-8C50-87A72E1183DA}">
      <dgm:prSet/>
      <dgm:spPr/>
      <dgm:t>
        <a:bodyPr/>
        <a:lstStyle/>
        <a:p>
          <a:endParaRPr lang="zh-CN" altLang="en-US"/>
        </a:p>
      </dgm:t>
    </dgm:pt>
    <dgm:pt modelId="{025B23AD-FAAE-4562-A44C-77A26362D4A4}">
      <dgm:prSet phldrT="[文本]" custT="1"/>
      <dgm:spPr/>
      <dgm:t>
        <a:bodyPr/>
        <a:lstStyle/>
        <a:p>
          <a:r>
            <a:rPr lang="zh-CN" altLang="en-US" sz="1600" dirty="0"/>
            <a:t>高效高质量</a:t>
          </a:r>
        </a:p>
      </dgm:t>
    </dgm:pt>
    <dgm:pt modelId="{D0FEA331-2DDB-43F0-936C-855D0BC25666}" type="parTrans" cxnId="{80F2CB35-E84E-4EAC-9A39-7FF548938F29}">
      <dgm:prSet/>
      <dgm:spPr/>
      <dgm:t>
        <a:bodyPr/>
        <a:lstStyle/>
        <a:p>
          <a:endParaRPr lang="zh-CN" altLang="en-US"/>
        </a:p>
      </dgm:t>
    </dgm:pt>
    <dgm:pt modelId="{DE636759-F86B-4186-A79A-3913F8C0D9B9}" type="sibTrans" cxnId="{80F2CB35-E84E-4EAC-9A39-7FF548938F29}">
      <dgm:prSet/>
      <dgm:spPr/>
      <dgm:t>
        <a:bodyPr/>
        <a:lstStyle/>
        <a:p>
          <a:endParaRPr lang="zh-CN" altLang="en-US"/>
        </a:p>
      </dgm:t>
    </dgm:pt>
    <dgm:pt modelId="{697C6ABF-2FB3-4112-BE6D-D5892F5F87C7}">
      <dgm:prSet phldrT="[文本]" custT="1"/>
      <dgm:spPr/>
      <dgm:t>
        <a:bodyPr/>
        <a:lstStyle/>
        <a:p>
          <a:r>
            <a:rPr lang="zh-CN" altLang="en-US" sz="1600" dirty="0"/>
            <a:t>兴趣浓厚</a:t>
          </a:r>
        </a:p>
      </dgm:t>
    </dgm:pt>
    <dgm:pt modelId="{0FFF901D-54CF-4B55-B48C-0301E833F227}" type="parTrans" cxnId="{413A207B-2680-426A-993E-40AF3778630B}">
      <dgm:prSet/>
      <dgm:spPr/>
      <dgm:t>
        <a:bodyPr/>
        <a:lstStyle/>
        <a:p>
          <a:endParaRPr lang="zh-CN" altLang="en-US"/>
        </a:p>
      </dgm:t>
    </dgm:pt>
    <dgm:pt modelId="{257F7CE4-ABAA-4032-9AB3-2037F3651485}" type="sibTrans" cxnId="{413A207B-2680-426A-993E-40AF3778630B}">
      <dgm:prSet/>
      <dgm:spPr/>
      <dgm:t>
        <a:bodyPr/>
        <a:lstStyle/>
        <a:p>
          <a:endParaRPr lang="zh-CN" altLang="en-US"/>
        </a:p>
      </dgm:t>
    </dgm:pt>
    <dgm:pt modelId="{A6957BB1-17BC-4A3B-8136-BD231A0F7514}">
      <dgm:prSet phldrT="[文本]"/>
      <dgm:spPr/>
      <dgm:t>
        <a:bodyPr/>
        <a:lstStyle/>
        <a:p>
          <a:endParaRPr lang="zh-CN" altLang="en-US" sz="1000" dirty="0"/>
        </a:p>
      </dgm:t>
    </dgm:pt>
    <dgm:pt modelId="{05EA900F-DECD-4F1B-80C9-DDD0F07F34BD}" type="parTrans" cxnId="{C3CE04DF-4474-4346-B7AA-4133127EEC74}">
      <dgm:prSet/>
      <dgm:spPr/>
      <dgm:t>
        <a:bodyPr/>
        <a:lstStyle/>
        <a:p>
          <a:endParaRPr lang="zh-CN" altLang="en-US"/>
        </a:p>
      </dgm:t>
    </dgm:pt>
    <dgm:pt modelId="{D8ECDE99-8B27-414D-A697-6A3C6C1F2759}" type="sibTrans" cxnId="{C3CE04DF-4474-4346-B7AA-4133127EEC74}">
      <dgm:prSet/>
      <dgm:spPr/>
      <dgm:t>
        <a:bodyPr/>
        <a:lstStyle/>
        <a:p>
          <a:endParaRPr lang="zh-CN" altLang="en-US"/>
        </a:p>
      </dgm:t>
    </dgm:pt>
    <dgm:pt modelId="{9A065AB9-58DE-460F-ACCE-E69F6CD58A96}">
      <dgm:prSet phldrT="[文本]" custT="1"/>
      <dgm:spPr/>
      <dgm:t>
        <a:bodyPr/>
        <a:lstStyle/>
        <a:p>
          <a:r>
            <a:rPr lang="zh-CN" altLang="en-US" sz="1600" dirty="0"/>
            <a:t>了解丰富，可利用资源充分</a:t>
          </a:r>
        </a:p>
      </dgm:t>
    </dgm:pt>
    <dgm:pt modelId="{E7DA48AE-0CE2-4FD9-ACD6-1602F77F9669}" type="parTrans" cxnId="{1C1B7AD4-8901-4AF0-8D80-C4A1E1822ED9}">
      <dgm:prSet/>
      <dgm:spPr/>
      <dgm:t>
        <a:bodyPr/>
        <a:lstStyle/>
        <a:p>
          <a:endParaRPr lang="zh-CN" altLang="en-US"/>
        </a:p>
      </dgm:t>
    </dgm:pt>
    <dgm:pt modelId="{DA1AAF84-914E-44AD-8923-37D87D057C83}" type="sibTrans" cxnId="{1C1B7AD4-8901-4AF0-8D80-C4A1E1822ED9}">
      <dgm:prSet/>
      <dgm:spPr/>
      <dgm:t>
        <a:bodyPr/>
        <a:lstStyle/>
        <a:p>
          <a:endParaRPr lang="zh-CN" altLang="en-US"/>
        </a:p>
      </dgm:t>
    </dgm:pt>
    <dgm:pt modelId="{5FF96342-3466-4B32-90AA-1D93BF4E01CC}">
      <dgm:prSet phldrT="[文本]" custT="1"/>
      <dgm:spPr/>
      <dgm:t>
        <a:bodyPr/>
        <a:lstStyle/>
        <a:p>
          <a:r>
            <a:rPr lang="zh-CN" altLang="en-US" sz="1600" dirty="0"/>
            <a:t>指导老师</a:t>
          </a:r>
        </a:p>
      </dgm:t>
    </dgm:pt>
    <dgm:pt modelId="{C288B182-2F93-4B4B-AD0E-D79C4CCD8AA5}" type="parTrans" cxnId="{25415DDC-922E-4CBE-A0AE-F56D019422A4}">
      <dgm:prSet/>
      <dgm:spPr/>
      <dgm:t>
        <a:bodyPr/>
        <a:lstStyle/>
        <a:p>
          <a:endParaRPr lang="zh-CN" altLang="en-US"/>
        </a:p>
      </dgm:t>
    </dgm:pt>
    <dgm:pt modelId="{A16AA7C5-AFB5-418B-A153-0D7B3FB3E4BA}" type="sibTrans" cxnId="{25415DDC-922E-4CBE-A0AE-F56D019422A4}">
      <dgm:prSet/>
      <dgm:spPr/>
      <dgm:t>
        <a:bodyPr/>
        <a:lstStyle/>
        <a:p>
          <a:endParaRPr lang="zh-CN" altLang="en-US"/>
        </a:p>
      </dgm:t>
    </dgm:pt>
    <dgm:pt modelId="{8868F2D9-B556-469F-AA11-3AFF0EFAE1C6}" type="pres">
      <dgm:prSet presAssocID="{3A1109B2-4638-40A5-8162-F9CDE8505F05}" presName="rootnode" presStyleCnt="0">
        <dgm:presLayoutVars>
          <dgm:chMax/>
          <dgm:chPref/>
          <dgm:dir/>
          <dgm:animLvl val="lvl"/>
        </dgm:presLayoutVars>
      </dgm:prSet>
      <dgm:spPr/>
    </dgm:pt>
    <dgm:pt modelId="{DA458A36-2D68-4E24-B409-3247646D35A3}" type="pres">
      <dgm:prSet presAssocID="{43198D56-D023-4B9D-B3B7-097D4C2C682F}" presName="composite" presStyleCnt="0"/>
      <dgm:spPr/>
    </dgm:pt>
    <dgm:pt modelId="{FC950FCB-AC78-44FB-8F5B-A92E335E28E4}" type="pres">
      <dgm:prSet presAssocID="{43198D56-D023-4B9D-B3B7-097D4C2C682F}" presName="bentUpArrow1" presStyleLbl="alignImgPlace1" presStyleIdx="0" presStyleCnt="2" custScaleX="56797" custScaleY="68959" custLinFactNeighborX="21022" custLinFactNeighborY="-25567"/>
      <dgm:spPr/>
    </dgm:pt>
    <dgm:pt modelId="{C0247D94-5CAA-405F-BDB6-EF875FACD8BA}" type="pres">
      <dgm:prSet presAssocID="{43198D56-D023-4B9D-B3B7-097D4C2C682F}" presName="ParentText" presStyleLbl="node1" presStyleIdx="0" presStyleCnt="3" custScaleX="86286" custScaleY="73471">
        <dgm:presLayoutVars>
          <dgm:chMax val="1"/>
          <dgm:chPref val="1"/>
          <dgm:bulletEnabled val="1"/>
        </dgm:presLayoutVars>
      </dgm:prSet>
      <dgm:spPr/>
    </dgm:pt>
    <dgm:pt modelId="{2A0C6FE5-D6E6-4367-88D8-D3E55259F101}" type="pres">
      <dgm:prSet presAssocID="{43198D56-D023-4B9D-B3B7-097D4C2C682F}" presName="ChildText" presStyleLbl="revTx" presStyleIdx="0" presStyleCnt="3" custScaleX="204144" custLinFactNeighborX="53849">
        <dgm:presLayoutVars>
          <dgm:chMax val="0"/>
          <dgm:chPref val="0"/>
          <dgm:bulletEnabled val="1"/>
        </dgm:presLayoutVars>
      </dgm:prSet>
      <dgm:spPr/>
    </dgm:pt>
    <dgm:pt modelId="{84E55EBD-07E4-40CE-81F8-E7BF9D1322D0}" type="pres">
      <dgm:prSet presAssocID="{B01C1F8F-40A6-46DE-A545-527F6213853D}" presName="sibTrans" presStyleCnt="0"/>
      <dgm:spPr/>
    </dgm:pt>
    <dgm:pt modelId="{DFC44088-47F9-4164-B7D7-39A59675CBE5}" type="pres">
      <dgm:prSet presAssocID="{00A017E8-D29F-4C29-A93B-F2E831901C89}" presName="composite" presStyleCnt="0"/>
      <dgm:spPr/>
    </dgm:pt>
    <dgm:pt modelId="{67218B27-807A-437E-8ECE-C4735B705393}" type="pres">
      <dgm:prSet presAssocID="{00A017E8-D29F-4C29-A93B-F2E831901C89}" presName="bentUpArrow1" presStyleLbl="alignImgPlace1" presStyleIdx="1" presStyleCnt="2" custScaleX="53224" custScaleY="72735" custLinFactNeighborX="6581" custLinFactNeighborY="1153"/>
      <dgm:spPr/>
    </dgm:pt>
    <dgm:pt modelId="{654ACB35-1719-4408-8844-0B4D7F68EEA4}" type="pres">
      <dgm:prSet presAssocID="{00A017E8-D29F-4C29-A93B-F2E831901C89}" presName="ParentText" presStyleLbl="node1" presStyleIdx="1" presStyleCnt="3" custScaleX="84502" custScaleY="95608" custLinFactNeighborX="-12323" custLinFactNeighborY="-137">
        <dgm:presLayoutVars>
          <dgm:chMax val="1"/>
          <dgm:chPref val="1"/>
          <dgm:bulletEnabled val="1"/>
        </dgm:presLayoutVars>
      </dgm:prSet>
      <dgm:spPr/>
    </dgm:pt>
    <dgm:pt modelId="{AA448847-7CCB-46FF-B621-8E5F43F6DCCF}" type="pres">
      <dgm:prSet presAssocID="{00A017E8-D29F-4C29-A93B-F2E831901C89}" presName="ChildText" presStyleLbl="revTx" presStyleIdx="1" presStyleCnt="3" custScaleX="194568" custLinFactNeighborX="37497" custLinFactNeighborY="688">
        <dgm:presLayoutVars>
          <dgm:chMax val="0"/>
          <dgm:chPref val="0"/>
          <dgm:bulletEnabled val="1"/>
        </dgm:presLayoutVars>
      </dgm:prSet>
      <dgm:spPr/>
    </dgm:pt>
    <dgm:pt modelId="{B23115B4-46C4-4E32-AEBD-6956A0B88E99}" type="pres">
      <dgm:prSet presAssocID="{2CA6EBDF-26DC-4704-A7B6-D13EDA8A9C1C}" presName="sibTrans" presStyleCnt="0"/>
      <dgm:spPr/>
    </dgm:pt>
    <dgm:pt modelId="{BC3A31D3-6463-4ACB-A14A-208D079A93C4}" type="pres">
      <dgm:prSet presAssocID="{DC1088D9-2991-42F9-8219-D3AA85BD9467}" presName="composite" presStyleCnt="0"/>
      <dgm:spPr/>
    </dgm:pt>
    <dgm:pt modelId="{67B4D5AA-F03E-4E59-A2CC-A4A741F536A4}" type="pres">
      <dgm:prSet presAssocID="{DC1088D9-2991-42F9-8219-D3AA85BD9467}" presName="ParentText" presStyleLbl="node1" presStyleIdx="2" presStyleCnt="3" custScaleX="90448" custScaleY="84525" custLinFactNeighborX="-33449" custLinFactNeighborY="6275">
        <dgm:presLayoutVars>
          <dgm:chMax val="1"/>
          <dgm:chPref val="1"/>
          <dgm:bulletEnabled val="1"/>
        </dgm:presLayoutVars>
      </dgm:prSet>
      <dgm:spPr/>
    </dgm:pt>
    <dgm:pt modelId="{E9A7013C-9660-41D6-ADC5-50CC13DA19B4}" type="pres">
      <dgm:prSet presAssocID="{DC1088D9-2991-42F9-8219-D3AA85BD9467}" presName="FinalChildText" presStyleLbl="revTx" presStyleIdx="2" presStyleCnt="3" custScaleX="174800" custLinFactNeighborX="-4530" custLinFactNeighborY="12489">
        <dgm:presLayoutVars>
          <dgm:chMax val="0"/>
          <dgm:chPref val="0"/>
          <dgm:bulletEnabled val="1"/>
        </dgm:presLayoutVars>
      </dgm:prSet>
      <dgm:spPr/>
    </dgm:pt>
  </dgm:ptLst>
  <dgm:cxnLst>
    <dgm:cxn modelId="{CEB0E502-C78D-44AA-9D93-38AB55B91CA0}" srcId="{3A1109B2-4638-40A5-8162-F9CDE8505F05}" destId="{00A017E8-D29F-4C29-A93B-F2E831901C89}" srcOrd="1" destOrd="0" parTransId="{1C34AB91-8E07-4765-8A3F-2BE2C1670094}" sibTransId="{2CA6EBDF-26DC-4704-A7B6-D13EDA8A9C1C}"/>
    <dgm:cxn modelId="{5994F304-F966-4563-9BFA-CF84B3011091}" srcId="{00A017E8-D29F-4C29-A93B-F2E831901C89}" destId="{9E2F8BE2-9408-44EB-A56F-B95638BD9920}" srcOrd="0" destOrd="0" parTransId="{445E2F0D-EED7-4DA2-B2C8-97A5890D8583}" sibTransId="{918A6729-AE62-4545-8940-3D3A57F19ADD}"/>
    <dgm:cxn modelId="{49175B19-B716-4C37-AF51-C99B7F458906}" srcId="{3A1109B2-4638-40A5-8162-F9CDE8505F05}" destId="{DC1088D9-2991-42F9-8219-D3AA85BD9467}" srcOrd="2" destOrd="0" parTransId="{42E754AA-DABD-424B-96D9-B828A42BEBA5}" sibTransId="{F6E51B14-F380-4591-945D-3175E9409078}"/>
    <dgm:cxn modelId="{7499162E-5F90-44FF-821D-6841154EB2D5}" srcId="{00A017E8-D29F-4C29-A93B-F2E831901C89}" destId="{3AB6D5D0-FF10-4A6D-A7BE-7BE6DE4120B0}" srcOrd="2" destOrd="0" parTransId="{D379145A-1B3A-48D2-B35A-F02E4D597BB3}" sibTransId="{03B07A61-FFFF-408D-A3B7-D82FD7948159}"/>
    <dgm:cxn modelId="{80F2CB35-E84E-4EAC-9A39-7FF548938F29}" srcId="{DC1088D9-2991-42F9-8219-D3AA85BD9467}" destId="{025B23AD-FAAE-4562-A44C-77A26362D4A4}" srcOrd="2" destOrd="0" parTransId="{D0FEA331-2DDB-43F0-936C-855D0BC25666}" sibTransId="{DE636759-F86B-4186-A79A-3913F8C0D9B9}"/>
    <dgm:cxn modelId="{B00B1C3B-5F89-480A-B9D4-986D58617BC7}" srcId="{00A017E8-D29F-4C29-A93B-F2E831901C89}" destId="{F00B581C-2806-4262-A6D0-326758ADF603}" srcOrd="1" destOrd="0" parTransId="{2E038B4F-9FB6-4067-A463-945C971E4A25}" sibTransId="{4DCCAE2B-009C-4840-AC0D-2291D1F7BFD0}"/>
    <dgm:cxn modelId="{550D5C3E-1A14-4D32-9CFD-47041285155B}" type="presOf" srcId="{9E2F8BE2-9408-44EB-A56F-B95638BD9920}" destId="{AA448847-7CCB-46FF-B621-8E5F43F6DCCF}" srcOrd="0" destOrd="0" presId="urn:microsoft.com/office/officeart/2005/8/layout/StepDownProcess"/>
    <dgm:cxn modelId="{0BAEF360-F836-495D-8B4A-52E49801B8A0}" type="presOf" srcId="{CB35DB2C-C09C-4EAD-98DA-E1A774997744}" destId="{E9A7013C-9660-41D6-ADC5-50CC13DA19B4}" srcOrd="0" destOrd="0" presId="urn:microsoft.com/office/officeart/2005/8/layout/StepDownProcess"/>
    <dgm:cxn modelId="{C39AC562-9111-4847-96D6-845035A8F71C}" srcId="{3A1109B2-4638-40A5-8162-F9CDE8505F05}" destId="{43198D56-D023-4B9D-B3B7-097D4C2C682F}" srcOrd="0" destOrd="0" parTransId="{DE43C29C-D389-4FBA-BDF9-767685F11B8F}" sibTransId="{B01C1F8F-40A6-46DE-A545-527F6213853D}"/>
    <dgm:cxn modelId="{8261FB48-0AE5-4E96-9645-B59BC35DFB0E}" srcId="{43198D56-D023-4B9D-B3B7-097D4C2C682F}" destId="{8413F529-3C44-44CB-8BF9-CC8E7F7576DD}" srcOrd="0" destOrd="0" parTransId="{1D0D97A9-8D90-4592-BD47-2F1822EF3A8F}" sibTransId="{C67D9331-60CA-4D53-8F34-ABB437C299B5}"/>
    <dgm:cxn modelId="{655B3269-4862-4AF6-8868-BF906C5D01E9}" srcId="{00A017E8-D29F-4C29-A93B-F2E831901C89}" destId="{9A9B7AF6-0845-48AD-A65F-611B4067F5C0}" srcOrd="3" destOrd="0" parTransId="{E7FCAA1E-1B47-4B4E-9646-1CABE4A2633C}" sibTransId="{D09FD091-C1A8-4770-96DB-D06CC6B49A17}"/>
    <dgm:cxn modelId="{A7485869-5E09-4E21-81F8-0673A89C0175}" type="presOf" srcId="{9A065AB9-58DE-460F-ACCE-E69F6CD58A96}" destId="{E9A7013C-9660-41D6-ADC5-50CC13DA19B4}" srcOrd="0" destOrd="4" presId="urn:microsoft.com/office/officeart/2005/8/layout/StepDownProcess"/>
    <dgm:cxn modelId="{D10B204E-CCB2-428C-ABB4-62ECC925D0ED}" type="presOf" srcId="{9A9B7AF6-0845-48AD-A65F-611B4067F5C0}" destId="{AA448847-7CCB-46FF-B621-8E5F43F6DCCF}" srcOrd="0" destOrd="3" presId="urn:microsoft.com/office/officeart/2005/8/layout/StepDownProcess"/>
    <dgm:cxn modelId="{41F28550-DA13-4592-BA68-FC4958EACD42}" type="presOf" srcId="{5FF96342-3466-4B32-90AA-1D93BF4E01CC}" destId="{E9A7013C-9660-41D6-ADC5-50CC13DA19B4}" srcOrd="0" destOrd="5" presId="urn:microsoft.com/office/officeart/2005/8/layout/StepDownProcess"/>
    <dgm:cxn modelId="{7EE14F71-A4D1-4F06-9FD3-5C7CA0CFF9D8}" type="presOf" srcId="{8413F529-3C44-44CB-8BF9-CC8E7F7576DD}" destId="{2A0C6FE5-D6E6-4367-88D8-D3E55259F101}" srcOrd="0" destOrd="0" presId="urn:microsoft.com/office/officeart/2005/8/layout/StepDownProcess"/>
    <dgm:cxn modelId="{57AD1A55-9E62-491F-8C50-87A72E1183DA}" srcId="{DC1088D9-2991-42F9-8219-D3AA85BD9467}" destId="{A21C1FE1-79E4-4B9D-82F6-06C9B0217A53}" srcOrd="1" destOrd="0" parTransId="{CF47210E-E32D-4123-A3DA-C93915D0BEB1}" sibTransId="{8D132790-0F4F-41EA-90E4-6BA406B7C0EA}"/>
    <dgm:cxn modelId="{26CB6B55-5C8D-4C40-B3A5-16B6978A0979}" type="presOf" srcId="{1A037D35-9C55-4390-B765-53B06CD095B5}" destId="{AA448847-7CCB-46FF-B621-8E5F43F6DCCF}" srcOrd="0" destOrd="4" presId="urn:microsoft.com/office/officeart/2005/8/layout/StepDownProcess"/>
    <dgm:cxn modelId="{413A207B-2680-426A-993E-40AF3778630B}" srcId="{DC1088D9-2991-42F9-8219-D3AA85BD9467}" destId="{697C6ABF-2FB3-4112-BE6D-D5892F5F87C7}" srcOrd="3" destOrd="0" parTransId="{0FFF901D-54CF-4B55-B48C-0301E833F227}" sibTransId="{257F7CE4-ABAA-4032-9AB3-2037F3651485}"/>
    <dgm:cxn modelId="{C8F8EB82-3219-4CD3-AB53-63E8A074C685}" type="presOf" srcId="{A6957BB1-17BC-4A3B-8136-BD231A0F7514}" destId="{E9A7013C-9660-41D6-ADC5-50CC13DA19B4}" srcOrd="0" destOrd="6" presId="urn:microsoft.com/office/officeart/2005/8/layout/StepDownProcess"/>
    <dgm:cxn modelId="{8A02EE9F-CBD2-4EF5-B9CF-90045077BD3C}" type="presOf" srcId="{3AB6D5D0-FF10-4A6D-A7BE-7BE6DE4120B0}" destId="{AA448847-7CCB-46FF-B621-8E5F43F6DCCF}" srcOrd="0" destOrd="2" presId="urn:microsoft.com/office/officeart/2005/8/layout/StepDownProcess"/>
    <dgm:cxn modelId="{E78557A1-2D69-4B72-AB9D-37CA6E89D6A8}" type="presOf" srcId="{C459DF69-4709-4667-AD56-A1BB50B2D8D9}" destId="{AA448847-7CCB-46FF-B621-8E5F43F6DCCF}" srcOrd="0" destOrd="5" presId="urn:microsoft.com/office/officeart/2005/8/layout/StepDownProcess"/>
    <dgm:cxn modelId="{851449A2-0184-4681-9DB7-BAEA5250F059}" type="presOf" srcId="{00A017E8-D29F-4C29-A93B-F2E831901C89}" destId="{654ACB35-1719-4408-8844-0B4D7F68EEA4}" srcOrd="0" destOrd="0" presId="urn:microsoft.com/office/officeart/2005/8/layout/StepDownProcess"/>
    <dgm:cxn modelId="{EEE120AE-4A1B-4F39-A103-AB3CE023465F}" srcId="{DC1088D9-2991-42F9-8219-D3AA85BD9467}" destId="{CB35DB2C-C09C-4EAD-98DA-E1A774997744}" srcOrd="0" destOrd="0" parTransId="{68F11798-8AAD-478E-9292-0DD7212E07D1}" sibTransId="{B996A614-DF8E-49B8-BE10-F63EA068FBB3}"/>
    <dgm:cxn modelId="{7FAA09B5-EAE9-4F01-865F-56132D274E51}" type="presOf" srcId="{DC1088D9-2991-42F9-8219-D3AA85BD9467}" destId="{67B4D5AA-F03E-4E59-A2CC-A4A741F536A4}" srcOrd="0" destOrd="0" presId="urn:microsoft.com/office/officeart/2005/8/layout/StepDownProcess"/>
    <dgm:cxn modelId="{C0AB1EB7-A41E-4FA3-8E07-406712CC9ACE}" type="presOf" srcId="{43198D56-D023-4B9D-B3B7-097D4C2C682F}" destId="{C0247D94-5CAA-405F-BDB6-EF875FACD8BA}" srcOrd="0" destOrd="0" presId="urn:microsoft.com/office/officeart/2005/8/layout/StepDownProcess"/>
    <dgm:cxn modelId="{1C1B7AD4-8901-4AF0-8D80-C4A1E1822ED9}" srcId="{DC1088D9-2991-42F9-8219-D3AA85BD9467}" destId="{9A065AB9-58DE-460F-ACCE-E69F6CD58A96}" srcOrd="4" destOrd="0" parTransId="{E7DA48AE-0CE2-4FD9-ACD6-1602F77F9669}" sibTransId="{DA1AAF84-914E-44AD-8923-37D87D057C83}"/>
    <dgm:cxn modelId="{CF0A31D8-8E3B-414C-A1F7-5AC4B0813F5E}" type="presOf" srcId="{F00B581C-2806-4262-A6D0-326758ADF603}" destId="{AA448847-7CCB-46FF-B621-8E5F43F6DCCF}" srcOrd="0" destOrd="1" presId="urn:microsoft.com/office/officeart/2005/8/layout/StepDownProcess"/>
    <dgm:cxn modelId="{25415DDC-922E-4CBE-A0AE-F56D019422A4}" srcId="{DC1088D9-2991-42F9-8219-D3AA85BD9467}" destId="{5FF96342-3466-4B32-90AA-1D93BF4E01CC}" srcOrd="5" destOrd="0" parTransId="{C288B182-2F93-4B4B-AD0E-D79C4CCD8AA5}" sibTransId="{A16AA7C5-AFB5-418B-A153-0D7B3FB3E4BA}"/>
    <dgm:cxn modelId="{C3CE04DF-4474-4346-B7AA-4133127EEC74}" srcId="{DC1088D9-2991-42F9-8219-D3AA85BD9467}" destId="{A6957BB1-17BC-4A3B-8136-BD231A0F7514}" srcOrd="6" destOrd="0" parTransId="{05EA900F-DECD-4F1B-80C9-DDD0F07F34BD}" sibTransId="{D8ECDE99-8B27-414D-A697-6A3C6C1F2759}"/>
    <dgm:cxn modelId="{6F86B8E7-19EC-4AC2-B287-4362ADD24C26}" srcId="{00A017E8-D29F-4C29-A93B-F2E831901C89}" destId="{1A037D35-9C55-4390-B765-53B06CD095B5}" srcOrd="4" destOrd="0" parTransId="{4C591409-1CF0-44F2-943A-9A8CA7B89DCF}" sibTransId="{895D1EA1-5F55-4582-9961-0CD40503B5F6}"/>
    <dgm:cxn modelId="{D5E5EFE9-5D3F-408B-BBD9-09AA8A2ED443}" type="presOf" srcId="{A21C1FE1-79E4-4B9D-82F6-06C9B0217A53}" destId="{E9A7013C-9660-41D6-ADC5-50CC13DA19B4}" srcOrd="0" destOrd="1" presId="urn:microsoft.com/office/officeart/2005/8/layout/StepDownProcess"/>
    <dgm:cxn modelId="{BB80B7F0-37AD-4FA1-8E46-CC6B17BD8C34}" type="presOf" srcId="{3A1109B2-4638-40A5-8162-F9CDE8505F05}" destId="{8868F2D9-B556-469F-AA11-3AFF0EFAE1C6}" srcOrd="0" destOrd="0" presId="urn:microsoft.com/office/officeart/2005/8/layout/StepDownProcess"/>
    <dgm:cxn modelId="{381C52F1-C90D-4DC0-9193-15940A5297D1}" type="presOf" srcId="{697C6ABF-2FB3-4112-BE6D-D5892F5F87C7}" destId="{E9A7013C-9660-41D6-ADC5-50CC13DA19B4}" srcOrd="0" destOrd="3" presId="urn:microsoft.com/office/officeart/2005/8/layout/StepDownProcess"/>
    <dgm:cxn modelId="{1B8D2DF3-957A-4E72-9838-F75D268974BB}" type="presOf" srcId="{025B23AD-FAAE-4562-A44C-77A26362D4A4}" destId="{E9A7013C-9660-41D6-ADC5-50CC13DA19B4}" srcOrd="0" destOrd="2" presId="urn:microsoft.com/office/officeart/2005/8/layout/StepDownProcess"/>
    <dgm:cxn modelId="{70E6D0F3-2C7C-4700-B801-A9D270DEB238}" srcId="{00A017E8-D29F-4C29-A93B-F2E831901C89}" destId="{C459DF69-4709-4667-AD56-A1BB50B2D8D9}" srcOrd="5" destOrd="0" parTransId="{904EE473-F943-4493-8C85-539065D4BAC6}" sibTransId="{35D2700A-1828-4DB6-BB33-6FADF0CA88EB}"/>
    <dgm:cxn modelId="{6B8170ED-99BF-498B-A025-CBF77C4185AF}" type="presParOf" srcId="{8868F2D9-B556-469F-AA11-3AFF0EFAE1C6}" destId="{DA458A36-2D68-4E24-B409-3247646D35A3}" srcOrd="0" destOrd="0" presId="urn:microsoft.com/office/officeart/2005/8/layout/StepDownProcess"/>
    <dgm:cxn modelId="{44BF69D6-2D78-4063-A55F-3A3503BFD4E6}" type="presParOf" srcId="{DA458A36-2D68-4E24-B409-3247646D35A3}" destId="{FC950FCB-AC78-44FB-8F5B-A92E335E28E4}" srcOrd="0" destOrd="0" presId="urn:microsoft.com/office/officeart/2005/8/layout/StepDownProcess"/>
    <dgm:cxn modelId="{625BE943-DA30-4A32-99AE-5D9FD5802679}" type="presParOf" srcId="{DA458A36-2D68-4E24-B409-3247646D35A3}" destId="{C0247D94-5CAA-405F-BDB6-EF875FACD8BA}" srcOrd="1" destOrd="0" presId="urn:microsoft.com/office/officeart/2005/8/layout/StepDownProcess"/>
    <dgm:cxn modelId="{9E4C839F-2EB0-4C04-913B-B7C76712504F}" type="presParOf" srcId="{DA458A36-2D68-4E24-B409-3247646D35A3}" destId="{2A0C6FE5-D6E6-4367-88D8-D3E55259F101}" srcOrd="2" destOrd="0" presId="urn:microsoft.com/office/officeart/2005/8/layout/StepDownProcess"/>
    <dgm:cxn modelId="{9747EC49-1EAE-4AA3-B5CD-6AF0C957BA2A}" type="presParOf" srcId="{8868F2D9-B556-469F-AA11-3AFF0EFAE1C6}" destId="{84E55EBD-07E4-40CE-81F8-E7BF9D1322D0}" srcOrd="1" destOrd="0" presId="urn:microsoft.com/office/officeart/2005/8/layout/StepDownProcess"/>
    <dgm:cxn modelId="{9AEA5F9E-DE65-4D6F-ABB1-B81DBA1B7A9F}" type="presParOf" srcId="{8868F2D9-B556-469F-AA11-3AFF0EFAE1C6}" destId="{DFC44088-47F9-4164-B7D7-39A59675CBE5}" srcOrd="2" destOrd="0" presId="urn:microsoft.com/office/officeart/2005/8/layout/StepDownProcess"/>
    <dgm:cxn modelId="{CA7E3FA5-DE73-408A-A6A3-890478415734}" type="presParOf" srcId="{DFC44088-47F9-4164-B7D7-39A59675CBE5}" destId="{67218B27-807A-437E-8ECE-C4735B705393}" srcOrd="0" destOrd="0" presId="urn:microsoft.com/office/officeart/2005/8/layout/StepDownProcess"/>
    <dgm:cxn modelId="{C7E20095-2A61-42D8-9654-3158F2E022DD}" type="presParOf" srcId="{DFC44088-47F9-4164-B7D7-39A59675CBE5}" destId="{654ACB35-1719-4408-8844-0B4D7F68EEA4}" srcOrd="1" destOrd="0" presId="urn:microsoft.com/office/officeart/2005/8/layout/StepDownProcess"/>
    <dgm:cxn modelId="{F24E6F7B-DFE9-4919-82D3-1DBDC0DE7D4C}" type="presParOf" srcId="{DFC44088-47F9-4164-B7D7-39A59675CBE5}" destId="{AA448847-7CCB-46FF-B621-8E5F43F6DCCF}" srcOrd="2" destOrd="0" presId="urn:microsoft.com/office/officeart/2005/8/layout/StepDownProcess"/>
    <dgm:cxn modelId="{ADABC240-F908-404F-92F2-EBADE83953E9}" type="presParOf" srcId="{8868F2D9-B556-469F-AA11-3AFF0EFAE1C6}" destId="{B23115B4-46C4-4E32-AEBD-6956A0B88E99}" srcOrd="3" destOrd="0" presId="urn:microsoft.com/office/officeart/2005/8/layout/StepDownProcess"/>
    <dgm:cxn modelId="{F1FE0BF1-3FC8-4BCE-B103-9681DA850FD1}" type="presParOf" srcId="{8868F2D9-B556-469F-AA11-3AFF0EFAE1C6}" destId="{BC3A31D3-6463-4ACB-A14A-208D079A93C4}" srcOrd="4" destOrd="0" presId="urn:microsoft.com/office/officeart/2005/8/layout/StepDownProcess"/>
    <dgm:cxn modelId="{C6998AE1-34A1-4E6E-B7E9-41D2018FC12C}" type="presParOf" srcId="{BC3A31D3-6463-4ACB-A14A-208D079A93C4}" destId="{67B4D5AA-F03E-4E59-A2CC-A4A741F536A4}" srcOrd="0" destOrd="0" presId="urn:microsoft.com/office/officeart/2005/8/layout/StepDownProcess"/>
    <dgm:cxn modelId="{50D45BA1-4430-4538-A57B-870876AC7A21}" type="presParOf" srcId="{BC3A31D3-6463-4ACB-A14A-208D079A93C4}" destId="{E9A7013C-9660-41D6-ADC5-50CC13DA19B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50FCB-AC78-44FB-8F5B-A92E335E28E4}">
      <dsp:nvSpPr>
        <dsp:cNvPr id="0" name=""/>
        <dsp:cNvSpPr/>
      </dsp:nvSpPr>
      <dsp:spPr>
        <a:xfrm rot="5400000">
          <a:off x="904015" y="1883094"/>
          <a:ext cx="1142909" cy="107168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47D94-5CAA-405F-BDB6-EF875FACD8BA}">
      <dsp:nvSpPr>
        <dsp:cNvPr id="0" name=""/>
        <dsp:cNvSpPr/>
      </dsp:nvSpPr>
      <dsp:spPr>
        <a:xfrm>
          <a:off x="2335" y="321058"/>
          <a:ext cx="2407418" cy="143484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不同专业背景</a:t>
          </a:r>
        </a:p>
      </dsp:txBody>
      <dsp:txXfrm>
        <a:off x="72391" y="391114"/>
        <a:ext cx="2267306" cy="1294733"/>
      </dsp:txXfrm>
    </dsp:sp>
    <dsp:sp modelId="{2A0C6FE5-D6E6-4367-88D8-D3E55259F101}">
      <dsp:nvSpPr>
        <dsp:cNvPr id="0" name=""/>
        <dsp:cNvSpPr/>
      </dsp:nvSpPr>
      <dsp:spPr>
        <a:xfrm>
          <a:off x="2637125" y="248268"/>
          <a:ext cx="4142516" cy="1578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知识储备较为丰富完善</a:t>
          </a:r>
        </a:p>
      </dsp:txBody>
      <dsp:txXfrm>
        <a:off x="2637125" y="248268"/>
        <a:ext cx="4142516" cy="1578453"/>
      </dsp:txXfrm>
    </dsp:sp>
    <dsp:sp modelId="{67218B27-807A-437E-8ECE-C4735B705393}">
      <dsp:nvSpPr>
        <dsp:cNvPr id="0" name=""/>
        <dsp:cNvSpPr/>
      </dsp:nvSpPr>
      <dsp:spPr>
        <a:xfrm rot="5400000">
          <a:off x="3303960" y="4253332"/>
          <a:ext cx="1205492" cy="100426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ACB35-1719-4408-8844-0B4D7F68EEA4}">
      <dsp:nvSpPr>
        <dsp:cNvPr id="0" name=""/>
        <dsp:cNvSpPr/>
      </dsp:nvSpPr>
      <dsp:spPr>
        <a:xfrm>
          <a:off x="2387124" y="1995899"/>
          <a:ext cx="2357643" cy="186716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分工清晰明确</a:t>
          </a:r>
        </a:p>
      </dsp:txBody>
      <dsp:txXfrm>
        <a:off x="2478288" y="2087063"/>
        <a:ext cx="2175315" cy="1684839"/>
      </dsp:txXfrm>
    </dsp:sp>
    <dsp:sp modelId="{AA448847-7CCB-46FF-B621-8E5F43F6DCCF}">
      <dsp:nvSpPr>
        <dsp:cNvPr id="0" name=""/>
        <dsp:cNvSpPr/>
      </dsp:nvSpPr>
      <dsp:spPr>
        <a:xfrm>
          <a:off x="5106186" y="2152805"/>
          <a:ext cx="3948199" cy="1578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数学模型的构建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算法的提出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论文的汇总与整理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撰写论文及文件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编写代码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…….</a:t>
          </a:r>
          <a:endParaRPr lang="zh-CN" altLang="en-US" sz="1200" kern="1200" dirty="0"/>
        </a:p>
      </dsp:txBody>
      <dsp:txXfrm>
        <a:off x="5106186" y="2152805"/>
        <a:ext cx="3948199" cy="1578453"/>
      </dsp:txXfrm>
    </dsp:sp>
    <dsp:sp modelId="{67B4D5AA-F03E-4E59-A2CC-A4A741F536A4}">
      <dsp:nvSpPr>
        <dsp:cNvPr id="0" name=""/>
        <dsp:cNvSpPr/>
      </dsp:nvSpPr>
      <dsp:spPr>
        <a:xfrm>
          <a:off x="4526305" y="4046091"/>
          <a:ext cx="2523540" cy="165072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300" kern="1200" dirty="0"/>
            <a:t>项目进展顺利</a:t>
          </a:r>
        </a:p>
      </dsp:txBody>
      <dsp:txXfrm>
        <a:off x="4606901" y="4126687"/>
        <a:ext cx="2362348" cy="1489531"/>
      </dsp:txXfrm>
    </dsp:sp>
    <dsp:sp modelId="{E9A7013C-9660-41D6-ADC5-50CC13DA19B4}">
      <dsp:nvSpPr>
        <dsp:cNvPr id="0" name=""/>
        <dsp:cNvSpPr/>
      </dsp:nvSpPr>
      <dsp:spPr>
        <a:xfrm>
          <a:off x="7265491" y="4155825"/>
          <a:ext cx="3547064" cy="1578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团队合作能力强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各司其职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高效高质量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兴趣浓厚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了解丰富，可利用资源充分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/>
            <a:t>指导老师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000" kern="1200" dirty="0"/>
        </a:p>
      </dsp:txBody>
      <dsp:txXfrm>
        <a:off x="7265491" y="4155825"/>
        <a:ext cx="3547064" cy="1578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8410E-25DB-4DC5-B35A-83A8B5C32A53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5D2E6-12D1-4325-AD43-762CEE6500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394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05D2E6-12D1-4325-AD43-762CEE6500E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48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079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200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www.33ppt.com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84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www.33ppt.com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28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5D2E6-12D1-4325-AD43-762CEE6500E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1" cy="2387600"/>
          </a:xfrm>
        </p:spPr>
        <p:txBody>
          <a:bodyPr anchor="b"/>
          <a:lstStyle>
            <a:lvl1pPr algn="ctr">
              <a:defRPr sz="597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1" cy="1655763"/>
          </a:xfrm>
        </p:spPr>
        <p:txBody>
          <a:bodyPr/>
          <a:lstStyle>
            <a:lvl1pPr marL="0" indent="0" algn="ctr">
              <a:buNone/>
              <a:defRPr sz="2390"/>
            </a:lvl1pPr>
            <a:lvl2pPr marL="455295" indent="0" algn="ctr">
              <a:buNone/>
              <a:defRPr sz="1990"/>
            </a:lvl2pPr>
            <a:lvl3pPr marL="910590" indent="0" algn="ctr">
              <a:buNone/>
              <a:defRPr sz="1790"/>
            </a:lvl3pPr>
            <a:lvl4pPr marL="1365885" indent="0" algn="ctr">
              <a:buNone/>
              <a:defRPr sz="1595"/>
            </a:lvl4pPr>
            <a:lvl5pPr marL="1821180" indent="0" algn="ctr">
              <a:buNone/>
              <a:defRPr sz="1595"/>
            </a:lvl5pPr>
            <a:lvl6pPr marL="2276475" indent="0" algn="ctr">
              <a:buNone/>
              <a:defRPr sz="1595"/>
            </a:lvl6pPr>
            <a:lvl7pPr marL="2731135" indent="0" algn="ctr">
              <a:buNone/>
              <a:defRPr sz="1595"/>
            </a:lvl7pPr>
            <a:lvl8pPr marL="3186430" indent="0" algn="ctr">
              <a:buNone/>
              <a:defRPr sz="1595"/>
            </a:lvl8pPr>
            <a:lvl9pPr marL="3641725" indent="0" algn="ctr">
              <a:buNone/>
              <a:defRPr sz="159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89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1" cy="2852737"/>
          </a:xfrm>
        </p:spPr>
        <p:txBody>
          <a:bodyPr anchor="b"/>
          <a:lstStyle>
            <a:lvl1pPr>
              <a:defRPr sz="597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10515601" cy="1500187"/>
          </a:xfrm>
        </p:spPr>
        <p:txBody>
          <a:bodyPr/>
          <a:lstStyle>
            <a:lvl1pPr marL="0" indent="0">
              <a:buNone/>
              <a:defRPr sz="2390">
                <a:solidFill>
                  <a:schemeClr val="tx1">
                    <a:tint val="75000"/>
                  </a:schemeClr>
                </a:solidFill>
              </a:defRPr>
            </a:lvl1pPr>
            <a:lvl2pPr marL="455295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2pPr>
            <a:lvl3pPr marL="910590" indent="0">
              <a:buNone/>
              <a:defRPr sz="1790">
                <a:solidFill>
                  <a:schemeClr val="tx1">
                    <a:tint val="75000"/>
                  </a:schemeClr>
                </a:solidFill>
              </a:defRPr>
            </a:lvl3pPr>
            <a:lvl4pPr marL="136588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4pPr>
            <a:lvl5pPr marL="182118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5pPr>
            <a:lvl6pPr marL="227647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6pPr>
            <a:lvl7pPr marL="273113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7pPr>
            <a:lvl8pPr marL="3186430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8pPr>
            <a:lvl9pPr marL="3641725" indent="0">
              <a:buNone/>
              <a:defRPr sz="15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0" b="1"/>
            </a:lvl1pPr>
            <a:lvl2pPr marL="455295" indent="0">
              <a:buNone/>
              <a:defRPr sz="1990" b="1"/>
            </a:lvl2pPr>
            <a:lvl3pPr marL="910590" indent="0">
              <a:buNone/>
              <a:defRPr sz="1790" b="1"/>
            </a:lvl3pPr>
            <a:lvl4pPr marL="1365885" indent="0">
              <a:buNone/>
              <a:defRPr sz="1595" b="1"/>
            </a:lvl4pPr>
            <a:lvl5pPr marL="1821180" indent="0">
              <a:buNone/>
              <a:defRPr sz="1595" b="1"/>
            </a:lvl5pPr>
            <a:lvl6pPr marL="2276475" indent="0">
              <a:buNone/>
              <a:defRPr sz="1595" b="1"/>
            </a:lvl6pPr>
            <a:lvl7pPr marL="2731135" indent="0">
              <a:buNone/>
              <a:defRPr sz="1595" b="1"/>
            </a:lvl7pPr>
            <a:lvl8pPr marL="3186430" indent="0">
              <a:buNone/>
              <a:defRPr sz="1595" b="1"/>
            </a:lvl8pPr>
            <a:lvl9pPr marL="3641725" indent="0">
              <a:buNone/>
              <a:defRPr sz="159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0" b="1"/>
            </a:lvl1pPr>
            <a:lvl2pPr marL="455295" indent="0">
              <a:buNone/>
              <a:defRPr sz="1990" b="1"/>
            </a:lvl2pPr>
            <a:lvl3pPr marL="910590" indent="0">
              <a:buNone/>
              <a:defRPr sz="1790" b="1"/>
            </a:lvl3pPr>
            <a:lvl4pPr marL="1365885" indent="0">
              <a:buNone/>
              <a:defRPr sz="1595" b="1"/>
            </a:lvl4pPr>
            <a:lvl5pPr marL="1821180" indent="0">
              <a:buNone/>
              <a:defRPr sz="1595" b="1"/>
            </a:lvl5pPr>
            <a:lvl6pPr marL="2276475" indent="0">
              <a:buNone/>
              <a:defRPr sz="1595" b="1"/>
            </a:lvl6pPr>
            <a:lvl7pPr marL="2731135" indent="0">
              <a:buNone/>
              <a:defRPr sz="1595" b="1"/>
            </a:lvl7pPr>
            <a:lvl8pPr marL="3186430" indent="0">
              <a:buNone/>
              <a:defRPr sz="1595" b="1"/>
            </a:lvl8pPr>
            <a:lvl9pPr marL="3641725" indent="0">
              <a:buNone/>
              <a:defRPr sz="159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8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85"/>
            </a:lvl1pPr>
            <a:lvl2pPr>
              <a:defRPr sz="2790"/>
            </a:lvl2pPr>
            <a:lvl3pPr>
              <a:defRPr sz="2390"/>
            </a:lvl3pPr>
            <a:lvl4pPr>
              <a:defRPr sz="1990"/>
            </a:lvl4pPr>
            <a:lvl5pPr>
              <a:defRPr sz="1990"/>
            </a:lvl5pPr>
            <a:lvl6pPr>
              <a:defRPr sz="1990"/>
            </a:lvl6pPr>
            <a:lvl7pPr>
              <a:defRPr sz="1990"/>
            </a:lvl7pPr>
            <a:lvl8pPr>
              <a:defRPr sz="1990"/>
            </a:lvl8pPr>
            <a:lvl9pPr>
              <a:defRPr sz="199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95"/>
            </a:lvl1pPr>
            <a:lvl2pPr marL="455295" indent="0">
              <a:buNone/>
              <a:defRPr sz="1395"/>
            </a:lvl2pPr>
            <a:lvl3pPr marL="910590" indent="0">
              <a:buNone/>
              <a:defRPr sz="1195"/>
            </a:lvl3pPr>
            <a:lvl4pPr marL="1365885" indent="0">
              <a:buNone/>
              <a:defRPr sz="995"/>
            </a:lvl4pPr>
            <a:lvl5pPr marL="1821180" indent="0">
              <a:buNone/>
              <a:defRPr sz="995"/>
            </a:lvl5pPr>
            <a:lvl6pPr marL="2276475" indent="0">
              <a:buNone/>
              <a:defRPr sz="995"/>
            </a:lvl6pPr>
            <a:lvl7pPr marL="2731135" indent="0">
              <a:buNone/>
              <a:defRPr sz="995"/>
            </a:lvl7pPr>
            <a:lvl8pPr marL="3186430" indent="0">
              <a:buNone/>
              <a:defRPr sz="995"/>
            </a:lvl8pPr>
            <a:lvl9pPr marL="3641725" indent="0">
              <a:buNone/>
              <a:defRPr sz="99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8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185"/>
            </a:lvl1pPr>
            <a:lvl2pPr marL="455295" indent="0">
              <a:buNone/>
              <a:defRPr sz="2790"/>
            </a:lvl2pPr>
            <a:lvl3pPr marL="910590" indent="0">
              <a:buNone/>
              <a:defRPr sz="2390"/>
            </a:lvl3pPr>
            <a:lvl4pPr marL="1365885" indent="0">
              <a:buNone/>
              <a:defRPr sz="1990"/>
            </a:lvl4pPr>
            <a:lvl5pPr marL="1821180" indent="0">
              <a:buNone/>
              <a:defRPr sz="1990"/>
            </a:lvl5pPr>
            <a:lvl6pPr marL="2276475" indent="0">
              <a:buNone/>
              <a:defRPr sz="1990"/>
            </a:lvl6pPr>
            <a:lvl7pPr marL="2731135" indent="0">
              <a:buNone/>
              <a:defRPr sz="1990"/>
            </a:lvl7pPr>
            <a:lvl8pPr marL="3186430" indent="0">
              <a:buNone/>
              <a:defRPr sz="1990"/>
            </a:lvl8pPr>
            <a:lvl9pPr marL="3641725" indent="0">
              <a:buNone/>
              <a:defRPr sz="199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95"/>
            </a:lvl1pPr>
            <a:lvl2pPr marL="455295" indent="0">
              <a:buNone/>
              <a:defRPr sz="1395"/>
            </a:lvl2pPr>
            <a:lvl3pPr marL="910590" indent="0">
              <a:buNone/>
              <a:defRPr sz="1195"/>
            </a:lvl3pPr>
            <a:lvl4pPr marL="1365885" indent="0">
              <a:buNone/>
              <a:defRPr sz="995"/>
            </a:lvl4pPr>
            <a:lvl5pPr marL="1821180" indent="0">
              <a:buNone/>
              <a:defRPr sz="995"/>
            </a:lvl5pPr>
            <a:lvl6pPr marL="2276475" indent="0">
              <a:buNone/>
              <a:defRPr sz="995"/>
            </a:lvl6pPr>
            <a:lvl7pPr marL="2731135" indent="0">
              <a:buNone/>
              <a:defRPr sz="995"/>
            </a:lvl7pPr>
            <a:lvl8pPr marL="3186430" indent="0">
              <a:buNone/>
              <a:defRPr sz="995"/>
            </a:lvl8pPr>
            <a:lvl9pPr marL="3641725" indent="0">
              <a:buNone/>
              <a:defRPr sz="99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6A06-769F-4F3D-98CD-30B19129E34D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202D6-DEDF-4187-9237-35AF512C01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09955" rtl="0" eaLnBrk="1" latinLnBrk="0" hangingPunct="1">
        <a:lnSpc>
          <a:spcPct val="90000"/>
        </a:lnSpc>
        <a:spcBef>
          <a:spcPct val="0"/>
        </a:spcBef>
        <a:buNone/>
        <a:defRPr sz="43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330" indent="-227330" algn="l" defTabSz="909955" rtl="0" eaLnBrk="1" latinLnBrk="0" hangingPunct="1">
        <a:lnSpc>
          <a:spcPct val="90000"/>
        </a:lnSpc>
        <a:spcBef>
          <a:spcPts val="995"/>
        </a:spcBef>
        <a:buFont typeface="Arial" panose="020B0604020202020204" pitchFamily="34" charset="0"/>
        <a:buChar char="•"/>
        <a:defRPr sz="279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27330" algn="l" defTabSz="9099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0" kern="1200">
          <a:solidFill>
            <a:schemeClr val="tx1"/>
          </a:solidFill>
          <a:latin typeface="+mn-lt"/>
          <a:ea typeface="+mn-ea"/>
          <a:cs typeface="+mn-cs"/>
        </a:defRPr>
      </a:lvl2pPr>
      <a:lvl3pPr marL="1137920" indent="-227330" algn="l" defTabSz="9099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3pPr>
      <a:lvl4pPr marL="1593215" indent="-227330" algn="l" defTabSz="9099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4pPr>
      <a:lvl5pPr marL="2048510" indent="-227330" algn="l" defTabSz="9099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5pPr>
      <a:lvl6pPr marL="2503805" indent="-227330" algn="l" defTabSz="9099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6pPr>
      <a:lvl7pPr marL="2959100" indent="-227330" algn="l" defTabSz="9099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7pPr>
      <a:lvl8pPr marL="3414395" indent="-227330" algn="l" defTabSz="9099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8pPr>
      <a:lvl9pPr marL="3869690" indent="-227330" algn="l" defTabSz="9099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9955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1pPr>
      <a:lvl2pPr marL="455295" algn="l" defTabSz="909955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2pPr>
      <a:lvl3pPr marL="910590" algn="l" defTabSz="909955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85" algn="l" defTabSz="909955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4pPr>
      <a:lvl5pPr marL="1821180" algn="l" defTabSz="909955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5pPr>
      <a:lvl6pPr marL="2276475" algn="l" defTabSz="909955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6pPr>
      <a:lvl7pPr marL="2731135" algn="l" defTabSz="909955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7pPr>
      <a:lvl8pPr marL="3186430" algn="l" defTabSz="909955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8pPr>
      <a:lvl9pPr marL="3641725" algn="l" defTabSz="909955" rtl="0" eaLnBrk="1" latinLnBrk="0" hangingPunct="1">
        <a:defRPr sz="17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7.jpeg"/><Relationship Id="rId5" Type="http://schemas.microsoft.com/office/2007/relationships/hdphoto" Target="../media/hdphoto1.wdp"/><Relationship Id="rId10" Type="http://schemas.openxmlformats.org/officeDocument/2006/relationships/image" Target="../media/image6.jpg"/><Relationship Id="rId4" Type="http://schemas.openxmlformats.org/officeDocument/2006/relationships/image" Target="../media/image1.png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8000"/>
                    </a14:imgEffect>
                    <a14:imgEffect>
                      <a14:colorTemperature colorTemp="4628"/>
                    </a14:imgEffect>
                    <a14:imgEffect>
                      <a14:saturation sa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5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38545" y="117787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80C472-7B87-43DF-BF56-4B9AA53D4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01"/>
            <a:ext cx="2383971" cy="2383971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949035" y="741054"/>
            <a:ext cx="12116065" cy="2540327"/>
            <a:chOff x="-1833032" y="991919"/>
            <a:chExt cx="12116065" cy="2540327"/>
          </a:xfrm>
        </p:grpSpPr>
        <p:sp>
          <p:nvSpPr>
            <p:cNvPr id="12" name="矩形 11"/>
            <p:cNvSpPr/>
            <p:nvPr/>
          </p:nvSpPr>
          <p:spPr>
            <a:xfrm>
              <a:off x="-981503" y="1976320"/>
              <a:ext cx="8922326" cy="14312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/>
                <a:t>利用出租车数据构建医疗推荐系统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1833032" y="991919"/>
              <a:ext cx="11381510" cy="8357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Axaxax" panose="020B0603050302020204" pitchFamily="34" charset="0"/>
                </a:rPr>
                <a:t>基于出租车</a:t>
              </a:r>
              <a:r>
                <a:rPr lang="en-US" altLang="zh-CN" sz="6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Axaxax" panose="020B0603050302020204" pitchFamily="34" charset="0"/>
                </a:rPr>
                <a:t>GPS</a:t>
              </a:r>
              <a:r>
                <a:rPr lang="zh-CN" altLang="en-US" sz="6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Axaxax" panose="020B0603050302020204" pitchFamily="34" charset="0"/>
                </a:rPr>
                <a:t>数据的               城市交通统计研究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681216" y="3025351"/>
              <a:ext cx="4601817" cy="5068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李林翼 黄驰 李程遥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37311" y="5194191"/>
            <a:ext cx="13508184" cy="163610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5407567"/>
            <a:ext cx="12330545" cy="16721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C46672-A871-48F4-8F27-489D7D040A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49848" y="2959410"/>
            <a:ext cx="2623758" cy="41785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975106-766A-4159-91C3-652B992DC8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6503" y="3729834"/>
            <a:ext cx="3573158" cy="2787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5B7164-73ED-4793-B39F-A47D151D1D0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3" t="10390" r="3860" b="13509"/>
          <a:stretch/>
        </p:blipFill>
        <p:spPr>
          <a:xfrm rot="5400000">
            <a:off x="334022" y="3382981"/>
            <a:ext cx="3785937" cy="290493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D90FD1-644A-4C5C-8DE9-3711ABCB5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48" y="320674"/>
            <a:ext cx="5211178" cy="62706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+mn-ea"/>
              </a:rPr>
              <a:t>7,</a:t>
            </a:r>
            <a:r>
              <a:rPr lang="zh-CN" altLang="en-US" sz="2800" dirty="0">
                <a:latin typeface="+mn-ea"/>
              </a:rPr>
              <a:t>对数据的总体统计分析</a:t>
            </a:r>
            <a:r>
              <a:rPr lang="en-US" altLang="zh-CN" sz="2800" dirty="0">
                <a:latin typeface="+mn-ea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+mn-ea"/>
              </a:rPr>
              <a:t>8,</a:t>
            </a:r>
            <a:r>
              <a:rPr lang="zh-CN" altLang="en-US" sz="2800" dirty="0">
                <a:latin typeface="+mn-ea"/>
              </a:rPr>
              <a:t>熟练掌握了</a:t>
            </a:r>
            <a:r>
              <a:rPr lang="en-US" altLang="zh-CN" sz="2800" dirty="0">
                <a:latin typeface="+mn-ea"/>
              </a:rPr>
              <a:t>Python</a:t>
            </a:r>
            <a:r>
              <a:rPr lang="zh-CN" altLang="en-US" sz="2800" dirty="0">
                <a:latin typeface="+mn-ea"/>
              </a:rPr>
              <a:t>语言以及</a:t>
            </a:r>
            <a:r>
              <a:rPr lang="en-US" altLang="zh-CN" sz="2800" dirty="0" err="1">
                <a:latin typeface="+mn-ea"/>
              </a:rPr>
              <a:t>Numpy</a:t>
            </a:r>
            <a:r>
              <a:rPr lang="zh-CN" altLang="en-US" sz="2800" dirty="0">
                <a:latin typeface="+mn-ea"/>
              </a:rPr>
              <a:t>、</a:t>
            </a:r>
            <a:r>
              <a:rPr lang="en-US" altLang="zh-CN" sz="2800" dirty="0">
                <a:latin typeface="+mn-ea"/>
              </a:rPr>
              <a:t>Pandas</a:t>
            </a:r>
            <a:r>
              <a:rPr lang="zh-CN" altLang="en-US" sz="2800" dirty="0">
                <a:latin typeface="+mn-ea"/>
              </a:rPr>
              <a:t>和</a:t>
            </a:r>
            <a:r>
              <a:rPr lang="en-US" altLang="zh-CN" sz="2800" dirty="0">
                <a:latin typeface="+mn-ea"/>
              </a:rPr>
              <a:t>Matplotlib</a:t>
            </a:r>
            <a:r>
              <a:rPr lang="zh-CN" altLang="en-US" sz="2800" dirty="0">
                <a:latin typeface="+mn-ea"/>
              </a:rPr>
              <a:t>包等工具</a:t>
            </a:r>
            <a:r>
              <a:rPr lang="en-US" altLang="zh-CN" sz="2800" dirty="0">
                <a:latin typeface="+mn-ea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+mn-ea"/>
              </a:rPr>
              <a:t>9,</a:t>
            </a:r>
            <a:r>
              <a:rPr lang="zh-CN" altLang="en-US" sz="2800" dirty="0">
                <a:latin typeface="+mn-ea"/>
              </a:rPr>
              <a:t>能够进行更深层次的数据分析和可视化处理</a:t>
            </a:r>
            <a:r>
              <a:rPr lang="en-US" altLang="zh-CN" sz="2800" dirty="0">
                <a:latin typeface="+mn-ea"/>
              </a:rPr>
              <a:t>.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5CFC8E-CC41-40E2-BAD8-F86062FD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26" y="689689"/>
            <a:ext cx="7171309" cy="54786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341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25702"/>
            <a:ext cx="12192000" cy="3682448"/>
            <a:chOff x="0" y="1304510"/>
            <a:chExt cx="12192000" cy="4248979"/>
          </a:xfrm>
        </p:grpSpPr>
        <p:sp>
          <p:nvSpPr>
            <p:cNvPr id="3" name="矩形 2"/>
            <p:cNvSpPr/>
            <p:nvPr/>
          </p:nvSpPr>
          <p:spPr>
            <a:xfrm>
              <a:off x="0" y="1304510"/>
              <a:ext cx="12192000" cy="4248979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x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1304511"/>
              <a:ext cx="12192000" cy="4248978"/>
            </a:xfrm>
            <a:prstGeom prst="rect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5231296" y="1060998"/>
            <a:ext cx="1729408" cy="17294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>
                <a:solidFill>
                  <a:schemeClr val="tx2"/>
                </a:solidFill>
              </a:rPr>
              <a:t>03</a:t>
            </a:r>
            <a:endParaRPr lang="zh-CN" altLang="en-US" sz="6000" b="1" dirty="0">
              <a:solidFill>
                <a:schemeClr val="tx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342098" y="3087347"/>
            <a:ext cx="7507801" cy="2796609"/>
            <a:chOff x="2342098" y="3087347"/>
            <a:chExt cx="7507801" cy="2796609"/>
          </a:xfrm>
        </p:grpSpPr>
        <p:sp>
          <p:nvSpPr>
            <p:cNvPr id="6" name="矩形 5"/>
            <p:cNvSpPr/>
            <p:nvPr/>
          </p:nvSpPr>
          <p:spPr>
            <a:xfrm>
              <a:off x="2342098" y="3087347"/>
              <a:ext cx="7507801" cy="663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部分数据处理结果与可视化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 rot="5400000">
              <a:off x="5827647" y="5453376"/>
              <a:ext cx="536704" cy="324456"/>
              <a:chOff x="10627004" y="3081131"/>
              <a:chExt cx="1150867" cy="695738"/>
            </a:xfrm>
          </p:grpSpPr>
          <p:sp>
            <p:nvSpPr>
              <p:cNvPr id="10" name="箭头: V 形 9"/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8000"/>
                    </a14:imgEffect>
                    <a14:imgEffect>
                      <a14:colorTemperature colorTemp="4628"/>
                    </a14:imgEffect>
                    <a14:imgEffect>
                      <a14:saturation sa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53"/>
          <a:stretch>
            <a:fillRect/>
          </a:stretch>
        </p:blipFill>
        <p:spPr>
          <a:xfrm>
            <a:off x="-38021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-221524" y="142170"/>
            <a:ext cx="5078185" cy="657079"/>
            <a:chOff x="-228600" y="631313"/>
            <a:chExt cx="5078185" cy="657079"/>
          </a:xfrm>
        </p:grpSpPr>
        <p:sp>
          <p:nvSpPr>
            <p:cNvPr id="10" name="矩形 9"/>
            <p:cNvSpPr/>
            <p:nvPr/>
          </p:nvSpPr>
          <p:spPr>
            <a:xfrm>
              <a:off x="576470" y="631313"/>
              <a:ext cx="4273115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ea"/>
                </a:rPr>
                <a:t>部分数据处理结果与可视化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-228600" y="764274"/>
              <a:ext cx="634030" cy="383292"/>
              <a:chOff x="10627004" y="3081131"/>
              <a:chExt cx="1150867" cy="695738"/>
            </a:xfrm>
          </p:grpSpPr>
          <p:sp>
            <p:nvSpPr>
              <p:cNvPr id="8" name="箭头: V 形 7"/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箭头: V 形 8"/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6915C7D-0A42-4470-B771-AD2B3CB002CA}"/>
              </a:ext>
            </a:extLst>
          </p:cNvPr>
          <p:cNvSpPr txBox="1"/>
          <p:nvPr/>
        </p:nvSpPr>
        <p:spPr>
          <a:xfrm>
            <a:off x="145483" y="799249"/>
            <a:ext cx="12191999" cy="1494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第一步</a:t>
            </a:r>
            <a:r>
              <a:rPr lang="en-US" altLang="zh-CN" sz="3200" b="1" dirty="0">
                <a:solidFill>
                  <a:schemeClr val="bg1"/>
                </a:solidFill>
                <a:latin typeface="+mn-ea"/>
              </a:rPr>
              <a:t>,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判断数据的含义。</a:t>
            </a:r>
            <a:endParaRPr lang="en-US" altLang="zh-CN" sz="32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  多种方法结合实际（</a:t>
            </a:r>
            <a:r>
              <a:rPr lang="en-US" altLang="zh-CN" sz="3200" b="1" dirty="0" err="1">
                <a:solidFill>
                  <a:schemeClr val="bg1"/>
                </a:solidFill>
                <a:latin typeface="+mn-ea"/>
              </a:rPr>
              <a:t>eg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：散点图，分布图）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C9424E00-ADBA-4F8C-9919-20259B33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574" y="3771153"/>
            <a:ext cx="5692943" cy="284350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6EEEBAD-E397-4FC3-B0D4-177E14675D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8000"/>
                    </a14:imgEffect>
                    <a14:imgEffect>
                      <a14:colorTemperature colorTemp="4628"/>
                    </a14:imgEffect>
                    <a14:imgEffect>
                      <a14:saturation sa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5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E0CE4-3BC3-4AB0-9C35-737D64604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14" y="824204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+mn-ea"/>
              </a:rPr>
              <a:t>第二步，对初始数据进行清洗。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E1D33-0DBC-40C0-9546-19B9D2FCA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596" y="3655428"/>
            <a:ext cx="3587036" cy="22161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7803EE-351A-4C36-B016-2F9C49B27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522" y="3548063"/>
            <a:ext cx="3171825" cy="2457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F2873A-4BE4-4081-9A87-D47A09A39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882" y="3655429"/>
            <a:ext cx="3585596" cy="2216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04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71C67F-585B-4397-864C-0549DF92C4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8000"/>
                    </a14:imgEffect>
                    <a14:imgEffect>
                      <a14:colorTemperature colorTemp="4628"/>
                    </a14:imgEffect>
                    <a14:imgEffect>
                      <a14:saturation sa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5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B0176-7542-41AF-A40D-4A1205B61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688" y="411824"/>
            <a:ext cx="11596623" cy="4351338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第三步，初步分析。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每一天的数据总量、每一天的车辆数等统计计数；筛选出所有的上车点和下车点；对数据进行了排序；筛选载客状态发生变化的数据，汇总成为表格。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6846F6-8100-4618-9DFC-F3A109B21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04" y="3727317"/>
            <a:ext cx="5476753" cy="20716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E8A8A0-2943-45FD-8854-61CE338C4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673" y="3175869"/>
            <a:ext cx="3592335" cy="3565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854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435EC52-4710-4047-B315-5FB9DCAA32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8000"/>
                    </a14:imgEffect>
                    <a14:imgEffect>
                      <a14:colorTemperature colorTemp="4628"/>
                    </a14:imgEffect>
                    <a14:imgEffect>
                      <a14:saturation sa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5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D1A90-68BE-498A-9751-B7F9B7DF1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27" y="-1"/>
            <a:ext cx="1190574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第四步，对上下车点进行可视化和处理。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对每日上下车次数统计；每小时的统计并绘图；统计了平均时耗；空驶率的计算；汇总成表格，并对其绘图。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3D22F4-89DC-48D0-A6B8-F397EC1E5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7" y="2991214"/>
            <a:ext cx="6705600" cy="16797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76D406-CF4C-49EE-9965-C4FADE6BD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017" y="2305144"/>
            <a:ext cx="3219450" cy="33117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275A38-2A96-4ABF-B801-DF8D236B38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32" y="4974072"/>
            <a:ext cx="3409950" cy="170275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A89DE8-4961-4CFA-B811-DA3954ACFC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048" y="5103908"/>
            <a:ext cx="3086100" cy="15410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BD598F-5894-4864-AEC3-CBC9058489B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6" y="4847323"/>
            <a:ext cx="3810000" cy="19025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BE25A2-690F-4EBB-9ACC-05ACD40AEA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0" y="3031196"/>
            <a:ext cx="3173043" cy="18596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717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25702"/>
            <a:ext cx="12192000" cy="3682448"/>
            <a:chOff x="0" y="1304510"/>
            <a:chExt cx="12192000" cy="4248979"/>
          </a:xfrm>
        </p:grpSpPr>
        <p:sp>
          <p:nvSpPr>
            <p:cNvPr id="3" name="矩形 2"/>
            <p:cNvSpPr/>
            <p:nvPr/>
          </p:nvSpPr>
          <p:spPr>
            <a:xfrm>
              <a:off x="0" y="1304510"/>
              <a:ext cx="12192000" cy="4248979"/>
            </a:xfrm>
            <a:prstGeom prst="rect">
              <a:avLst/>
            </a:prstGeom>
            <a:blipFill dpi="0" rotWithShape="1">
              <a:blip r:embed="rId4" cstate="email"/>
              <a:srcRect/>
              <a:tile tx="0" ty="0" sx="100000" sy="100000" flip="x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1304511"/>
              <a:ext cx="12192000" cy="4248978"/>
            </a:xfrm>
            <a:prstGeom prst="rect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5231296" y="1060998"/>
            <a:ext cx="1729408" cy="17294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04</a:t>
            </a:r>
            <a:endParaRPr lang="zh-CN" altLang="en-US" sz="60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248770" y="3107217"/>
            <a:ext cx="3694458" cy="2776739"/>
            <a:chOff x="4248770" y="3107217"/>
            <a:chExt cx="3694458" cy="2776739"/>
          </a:xfrm>
        </p:grpSpPr>
        <p:sp>
          <p:nvSpPr>
            <p:cNvPr id="6" name="矩形 5"/>
            <p:cNvSpPr/>
            <p:nvPr/>
          </p:nvSpPr>
          <p:spPr>
            <a:xfrm>
              <a:off x="4248770" y="3107217"/>
              <a:ext cx="3694458" cy="663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论文初稿撰写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 rot="5400000">
              <a:off x="5827647" y="5453376"/>
              <a:ext cx="536704" cy="324456"/>
              <a:chOff x="10627004" y="3081131"/>
              <a:chExt cx="1150867" cy="695738"/>
            </a:xfrm>
          </p:grpSpPr>
          <p:sp>
            <p:nvSpPr>
              <p:cNvPr id="10" name="箭头: V 形 9"/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79A6CF-3BFF-46CD-B5C6-BB45AEB8A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155" y="173438"/>
            <a:ext cx="8201705" cy="66417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8AC797C-101A-42BD-BCBA-AD2C5C038B1C}"/>
              </a:ext>
            </a:extLst>
          </p:cNvPr>
          <p:cNvGrpSpPr/>
          <p:nvPr/>
        </p:nvGrpSpPr>
        <p:grpSpPr>
          <a:xfrm>
            <a:off x="-212096" y="523629"/>
            <a:ext cx="5010339" cy="645295"/>
            <a:chOff x="-228600" y="631313"/>
            <a:chExt cx="5078185" cy="65707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9247762-7835-4AC8-BBED-0E30F1E1CC3E}"/>
                </a:ext>
              </a:extLst>
            </p:cNvPr>
            <p:cNvSpPr/>
            <p:nvPr/>
          </p:nvSpPr>
          <p:spPr>
            <a:xfrm>
              <a:off x="576470" y="631313"/>
              <a:ext cx="4273115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+mj-ea"/>
                </a:rPr>
                <a:t>论文初稿撰写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C3AA793-C19E-485D-9985-450605BAB499}"/>
                </a:ext>
              </a:extLst>
            </p:cNvPr>
            <p:cNvGrpSpPr/>
            <p:nvPr/>
          </p:nvGrpSpPr>
          <p:grpSpPr>
            <a:xfrm>
              <a:off x="-228600" y="764274"/>
              <a:ext cx="634030" cy="383292"/>
              <a:chOff x="10627004" y="3081131"/>
              <a:chExt cx="1150867" cy="695738"/>
            </a:xfrm>
          </p:grpSpPr>
          <p:sp>
            <p:nvSpPr>
              <p:cNvPr id="6" name="箭头: V 形 5">
                <a:extLst>
                  <a:ext uri="{FF2B5EF4-FFF2-40B4-BE49-F238E27FC236}">
                    <a16:creationId xmlns:a16="http://schemas.microsoft.com/office/drawing/2014/main" id="{817E4FA9-5841-40C4-BD6D-694F3C4B24B2}"/>
                  </a:ext>
                </a:extLst>
              </p:cNvPr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箭头: V 形 6">
                <a:extLst>
                  <a:ext uri="{FF2B5EF4-FFF2-40B4-BE49-F238E27FC236}">
                    <a16:creationId xmlns:a16="http://schemas.microsoft.com/office/drawing/2014/main" id="{C6B3C6D0-1539-48B8-BC00-19BFE5C41E69}"/>
                  </a:ext>
                </a:extLst>
              </p:cNvPr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8467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EB7BBA-7CEB-41FF-B642-FE0EFF7E5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83" y="537389"/>
            <a:ext cx="10013434" cy="5783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1665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B50528-9904-4913-BD90-34BB7A94E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56" y="43249"/>
            <a:ext cx="4109922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80E3DF-B97F-4898-8D5F-F1A04EF2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324" y="43249"/>
            <a:ext cx="4109921" cy="32472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7C875E-DF9F-41D6-87B9-8FAFFBC7A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322" y="3282529"/>
            <a:ext cx="4109922" cy="3532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6371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-27744" y="725903"/>
            <a:ext cx="4887978" cy="715617"/>
            <a:chOff x="-27744" y="725903"/>
            <a:chExt cx="4887978" cy="715617"/>
          </a:xfrm>
        </p:grpSpPr>
        <p:grpSp>
          <p:nvGrpSpPr>
            <p:cNvPr id="2" name="组合 1"/>
            <p:cNvGrpSpPr/>
            <p:nvPr/>
          </p:nvGrpSpPr>
          <p:grpSpPr>
            <a:xfrm>
              <a:off x="606286" y="725903"/>
              <a:ext cx="4253948" cy="715617"/>
              <a:chOff x="606286" y="725903"/>
              <a:chExt cx="4253948" cy="715617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矩形 2"/>
              <p:cNvSpPr/>
              <p:nvPr/>
            </p:nvSpPr>
            <p:spPr>
              <a:xfrm>
                <a:off x="606286" y="725903"/>
                <a:ext cx="1818861" cy="7156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400" dirty="0">
                    <a:solidFill>
                      <a:schemeClr val="accent5"/>
                    </a:solidFill>
                  </a:rPr>
                  <a:t>目录</a:t>
                </a:r>
                <a:r>
                  <a:rPr lang="en-US" altLang="zh-CN" sz="5400" dirty="0">
                    <a:solidFill>
                      <a:schemeClr val="accent5"/>
                    </a:solidFill>
                  </a:rPr>
                  <a:t>/</a:t>
                </a:r>
                <a:endParaRPr lang="zh-CN" altLang="en-US" sz="54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355573" y="805415"/>
                <a:ext cx="2504661" cy="6361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2"/>
                    </a:solidFill>
                  </a:rPr>
                  <a:t>CONTENTS</a:t>
                </a:r>
                <a:endParaRPr lang="zh-CN" altLang="en-US" sz="36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27744" y="892065"/>
              <a:ext cx="634030" cy="383292"/>
              <a:chOff x="-228600" y="764274"/>
              <a:chExt cx="634030" cy="383292"/>
            </a:xfrm>
          </p:grpSpPr>
          <p:sp>
            <p:nvSpPr>
              <p:cNvPr id="25" name="箭头: V 形 24"/>
              <p:cNvSpPr/>
              <p:nvPr/>
            </p:nvSpPr>
            <p:spPr>
              <a:xfrm>
                <a:off x="22137" y="764274"/>
                <a:ext cx="383293" cy="383292"/>
              </a:xfrm>
              <a:prstGeom prst="chevron">
                <a:avLst>
                  <a:gd name="adj" fmla="val 5892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V 形 25"/>
              <p:cNvSpPr/>
              <p:nvPr/>
            </p:nvSpPr>
            <p:spPr>
              <a:xfrm>
                <a:off x="-228600" y="764274"/>
                <a:ext cx="383293" cy="383292"/>
              </a:xfrm>
              <a:prstGeom prst="chevron">
                <a:avLst>
                  <a:gd name="adj" fmla="val 589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2709332" y="2093944"/>
            <a:ext cx="4455039" cy="704952"/>
            <a:chOff x="2723187" y="1988530"/>
            <a:chExt cx="4455039" cy="704952"/>
          </a:xfrm>
        </p:grpSpPr>
        <p:grpSp>
          <p:nvGrpSpPr>
            <p:cNvPr id="5" name="组合 4"/>
            <p:cNvGrpSpPr/>
            <p:nvPr/>
          </p:nvGrpSpPr>
          <p:grpSpPr>
            <a:xfrm>
              <a:off x="2999658" y="1988530"/>
              <a:ext cx="4178568" cy="704952"/>
              <a:chOff x="6621163" y="1101254"/>
              <a:chExt cx="4178568" cy="704952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7319891" y="1192120"/>
                <a:ext cx="34798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accent5"/>
                    </a:solidFill>
                    <a:latin typeface="+mj-ea"/>
                    <a:ea typeface="+mj-ea"/>
                  </a:rPr>
                  <a:t>项目简介及选题意义</a:t>
                </a: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621163" y="1101254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accent5"/>
                    </a:solidFill>
                  </a:rPr>
                  <a:t>01</a:t>
                </a:r>
                <a:endParaRPr lang="zh-CN" altLang="en-US" sz="32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8" name="箭头: V 形 27"/>
            <p:cNvSpPr/>
            <p:nvPr/>
          </p:nvSpPr>
          <p:spPr>
            <a:xfrm>
              <a:off x="2723187" y="2246243"/>
              <a:ext cx="189526" cy="189526"/>
            </a:xfrm>
            <a:prstGeom prst="chevron">
              <a:avLst>
                <a:gd name="adj" fmla="val 5892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723187" y="3032137"/>
            <a:ext cx="4112647" cy="704952"/>
            <a:chOff x="2723187" y="2912869"/>
            <a:chExt cx="4112647" cy="704952"/>
          </a:xfrm>
        </p:grpSpPr>
        <p:grpSp>
          <p:nvGrpSpPr>
            <p:cNvPr id="10" name="组合 9"/>
            <p:cNvGrpSpPr/>
            <p:nvPr/>
          </p:nvGrpSpPr>
          <p:grpSpPr>
            <a:xfrm>
              <a:off x="2999658" y="2912869"/>
              <a:ext cx="3836176" cy="704952"/>
              <a:chOff x="6621163" y="1101254"/>
              <a:chExt cx="3836176" cy="70495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7319891" y="1192120"/>
                <a:ext cx="31374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2"/>
                    </a:solidFill>
                    <a:latin typeface="+mj-ea"/>
                    <a:ea typeface="+mj-ea"/>
                  </a:rPr>
                  <a:t>项目进展情况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621163" y="1101254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2"/>
                    </a:solidFill>
                  </a:rPr>
                  <a:t>02</a:t>
                </a:r>
                <a:endParaRPr lang="zh-CN" altLang="en-US" sz="32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9" name="箭头: V 形 28"/>
            <p:cNvSpPr/>
            <p:nvPr/>
          </p:nvSpPr>
          <p:spPr>
            <a:xfrm>
              <a:off x="2723187" y="3170582"/>
              <a:ext cx="189526" cy="189526"/>
            </a:xfrm>
            <a:prstGeom prst="chevron">
              <a:avLst>
                <a:gd name="adj" fmla="val 5892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23187" y="3956476"/>
            <a:ext cx="5955591" cy="704952"/>
            <a:chOff x="2723187" y="3837208"/>
            <a:chExt cx="5955591" cy="704952"/>
          </a:xfrm>
        </p:grpSpPr>
        <p:grpSp>
          <p:nvGrpSpPr>
            <p:cNvPr id="15" name="组合 14"/>
            <p:cNvGrpSpPr/>
            <p:nvPr/>
          </p:nvGrpSpPr>
          <p:grpSpPr>
            <a:xfrm>
              <a:off x="2999658" y="3837208"/>
              <a:ext cx="5679120" cy="704952"/>
              <a:chOff x="6621163" y="1101254"/>
              <a:chExt cx="5679120" cy="704952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7319890" y="1192120"/>
                <a:ext cx="4980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accent5"/>
                    </a:solidFill>
                    <a:latin typeface="+mj-ea"/>
                    <a:ea typeface="+mj-ea"/>
                  </a:rPr>
                  <a:t>部分数据处理结果与可视化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621163" y="1101254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accent5"/>
                    </a:solidFill>
                  </a:rPr>
                  <a:t>03</a:t>
                </a:r>
                <a:endParaRPr lang="zh-CN" altLang="en-US" sz="32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30" name="箭头: V 形 29"/>
            <p:cNvSpPr/>
            <p:nvPr/>
          </p:nvSpPr>
          <p:spPr>
            <a:xfrm>
              <a:off x="2723187" y="4094921"/>
              <a:ext cx="189526" cy="189526"/>
            </a:xfrm>
            <a:prstGeom prst="chevron">
              <a:avLst>
                <a:gd name="adj" fmla="val 5892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25702"/>
            <a:ext cx="12192000" cy="3682448"/>
            <a:chOff x="0" y="1304510"/>
            <a:chExt cx="12192000" cy="4248979"/>
          </a:xfrm>
        </p:grpSpPr>
        <p:sp>
          <p:nvSpPr>
            <p:cNvPr id="3" name="矩形 2"/>
            <p:cNvSpPr/>
            <p:nvPr/>
          </p:nvSpPr>
          <p:spPr>
            <a:xfrm>
              <a:off x="0" y="1304510"/>
              <a:ext cx="12192000" cy="4248979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x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1304511"/>
              <a:ext cx="12192000" cy="4248978"/>
            </a:xfrm>
            <a:prstGeom prst="rect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5231296" y="1060998"/>
            <a:ext cx="1729408" cy="17294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>
                <a:solidFill>
                  <a:schemeClr val="accent5"/>
                </a:solidFill>
              </a:rPr>
              <a:t>05</a:t>
            </a:r>
            <a:endParaRPr lang="zh-CN" altLang="en-US" sz="6000" b="1" dirty="0">
              <a:solidFill>
                <a:schemeClr val="accent5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290166" y="3135497"/>
            <a:ext cx="5611667" cy="2776739"/>
            <a:chOff x="4248769" y="3107217"/>
            <a:chExt cx="5611667" cy="2776739"/>
          </a:xfrm>
        </p:grpSpPr>
        <p:sp>
          <p:nvSpPr>
            <p:cNvPr id="6" name="矩形 5"/>
            <p:cNvSpPr/>
            <p:nvPr/>
          </p:nvSpPr>
          <p:spPr>
            <a:xfrm>
              <a:off x="4248769" y="3107217"/>
              <a:ext cx="5611667" cy="663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后期工作与预期成果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 rot="5400000">
              <a:off x="5827647" y="5453376"/>
              <a:ext cx="536704" cy="324456"/>
              <a:chOff x="10627004" y="3081131"/>
              <a:chExt cx="1150867" cy="695738"/>
            </a:xfrm>
          </p:grpSpPr>
          <p:sp>
            <p:nvSpPr>
              <p:cNvPr id="10" name="箭头: V 形 9"/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2228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07221" y="291314"/>
            <a:ext cx="7696200" cy="657079"/>
            <a:chOff x="-228600" y="631313"/>
            <a:chExt cx="7696200" cy="657079"/>
          </a:xfrm>
        </p:grpSpPr>
        <p:sp>
          <p:nvSpPr>
            <p:cNvPr id="2" name="矩形 1"/>
            <p:cNvSpPr/>
            <p:nvPr/>
          </p:nvSpPr>
          <p:spPr>
            <a:xfrm>
              <a:off x="576470" y="631313"/>
              <a:ext cx="6891130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3200" dirty="0">
                  <a:solidFill>
                    <a:srgbClr val="4472C4">
                      <a:lumMod val="75000"/>
                    </a:srgbClr>
                  </a:solidFill>
                  <a:latin typeface="等线 Light" panose="02010600030101010101" pitchFamily="2" charset="-122"/>
                </a:rPr>
                <a:t>后期工作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-228600" y="764274"/>
              <a:ext cx="634030" cy="383292"/>
              <a:chOff x="10627004" y="3081131"/>
              <a:chExt cx="1150867" cy="695738"/>
            </a:xfrm>
          </p:grpSpPr>
          <p:sp>
            <p:nvSpPr>
              <p:cNvPr id="6" name="箭头: V 形 5"/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箭头: V 形 6"/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8680561" y="948393"/>
            <a:ext cx="3242793" cy="5079886"/>
            <a:chOff x="7212308" y="655983"/>
            <a:chExt cx="3657825" cy="5559292"/>
          </a:xfrm>
        </p:grpSpPr>
        <p:grpSp>
          <p:nvGrpSpPr>
            <p:cNvPr id="25" name="组合 24"/>
            <p:cNvGrpSpPr/>
            <p:nvPr/>
          </p:nvGrpSpPr>
          <p:grpSpPr>
            <a:xfrm>
              <a:off x="7219053" y="655983"/>
              <a:ext cx="3651080" cy="5546034"/>
              <a:chOff x="7219053" y="655983"/>
              <a:chExt cx="3651080" cy="5546034"/>
            </a:xfrm>
            <a:blipFill>
              <a:blip r:embed="rId4"/>
              <a:stretch>
                <a:fillRect/>
              </a:stretch>
            </a:blipFill>
          </p:grpSpPr>
          <p:sp>
            <p:nvSpPr>
              <p:cNvPr id="18" name="菱形 17"/>
              <p:cNvSpPr/>
              <p:nvPr/>
            </p:nvSpPr>
            <p:spPr>
              <a:xfrm flipH="1">
                <a:off x="7219053" y="2557877"/>
                <a:ext cx="1749186" cy="1749187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菱形 18"/>
              <p:cNvSpPr/>
              <p:nvPr/>
            </p:nvSpPr>
            <p:spPr>
              <a:xfrm flipH="1">
                <a:off x="8170000" y="1606930"/>
                <a:ext cx="1749186" cy="1749187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菱形 19"/>
              <p:cNvSpPr/>
              <p:nvPr/>
            </p:nvSpPr>
            <p:spPr>
              <a:xfrm flipH="1">
                <a:off x="8170000" y="3508825"/>
                <a:ext cx="1749186" cy="1749187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菱形 20"/>
              <p:cNvSpPr/>
              <p:nvPr/>
            </p:nvSpPr>
            <p:spPr>
              <a:xfrm flipH="1">
                <a:off x="9120947" y="655983"/>
                <a:ext cx="1749186" cy="1749187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菱形 21"/>
              <p:cNvSpPr/>
              <p:nvPr/>
            </p:nvSpPr>
            <p:spPr>
              <a:xfrm flipH="1">
                <a:off x="9120947" y="4452830"/>
                <a:ext cx="1749186" cy="1749187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菱形 23"/>
              <p:cNvSpPr/>
              <p:nvPr/>
            </p:nvSpPr>
            <p:spPr>
              <a:xfrm flipH="1">
                <a:off x="9114202" y="2567665"/>
                <a:ext cx="1749186" cy="1749187"/>
              </a:xfrm>
              <a:prstGeom prst="diamon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7212308" y="669241"/>
              <a:ext cx="3651080" cy="5546034"/>
              <a:chOff x="7219053" y="662502"/>
              <a:chExt cx="3651080" cy="5546034"/>
            </a:xfrm>
          </p:grpSpPr>
          <p:sp>
            <p:nvSpPr>
              <p:cNvPr id="11" name="菱形 10"/>
              <p:cNvSpPr/>
              <p:nvPr/>
            </p:nvSpPr>
            <p:spPr>
              <a:xfrm flipH="1">
                <a:off x="9120947" y="2557877"/>
                <a:ext cx="1749186" cy="1749187"/>
              </a:xfrm>
              <a:prstGeom prst="diamond">
                <a:avLst/>
              </a:prstGeom>
              <a:solidFill>
                <a:schemeClr val="accent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菱形 12"/>
              <p:cNvSpPr/>
              <p:nvPr/>
            </p:nvSpPr>
            <p:spPr>
              <a:xfrm flipH="1">
                <a:off x="8170000" y="1613872"/>
                <a:ext cx="1749186" cy="1749187"/>
              </a:xfrm>
              <a:prstGeom prst="diamond">
                <a:avLst/>
              </a:prstGeom>
              <a:solidFill>
                <a:schemeClr val="accent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菱形 13"/>
              <p:cNvSpPr/>
              <p:nvPr/>
            </p:nvSpPr>
            <p:spPr>
              <a:xfrm flipH="1">
                <a:off x="9120947" y="4459349"/>
                <a:ext cx="1749186" cy="1749187"/>
              </a:xfrm>
              <a:prstGeom prst="diamond">
                <a:avLst/>
              </a:prstGeom>
              <a:solidFill>
                <a:schemeClr val="accent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菱形 14"/>
              <p:cNvSpPr/>
              <p:nvPr/>
            </p:nvSpPr>
            <p:spPr>
              <a:xfrm flipH="1">
                <a:off x="8170000" y="3501882"/>
                <a:ext cx="1749186" cy="1749187"/>
              </a:xfrm>
              <a:prstGeom prst="diamond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菱形 15"/>
              <p:cNvSpPr/>
              <p:nvPr/>
            </p:nvSpPr>
            <p:spPr>
              <a:xfrm flipH="1">
                <a:off x="9120947" y="662502"/>
                <a:ext cx="1749186" cy="1749187"/>
              </a:xfrm>
              <a:prstGeom prst="diamond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菱形 16"/>
              <p:cNvSpPr/>
              <p:nvPr/>
            </p:nvSpPr>
            <p:spPr>
              <a:xfrm flipH="1">
                <a:off x="7219053" y="2557877"/>
                <a:ext cx="1749186" cy="1749187"/>
              </a:xfrm>
              <a:prstGeom prst="diamond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D803DB2-CAD4-43E4-B16C-355A06C7C9FA}"/>
              </a:ext>
            </a:extLst>
          </p:cNvPr>
          <p:cNvSpPr/>
          <p:nvPr/>
        </p:nvSpPr>
        <p:spPr>
          <a:xfrm>
            <a:off x="172917" y="960508"/>
            <a:ext cx="8513624" cy="3638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+mn-ea"/>
              </a:rPr>
              <a:t>  </a:t>
            </a:r>
            <a:r>
              <a:rPr lang="en-US" altLang="zh-CN" sz="2000" dirty="0">
                <a:latin typeface="+mn-ea"/>
              </a:rPr>
              <a:t>1,</a:t>
            </a:r>
            <a:r>
              <a:rPr lang="zh-CN" altLang="en-US" sz="2000" dirty="0">
                <a:latin typeface="+mn-ea"/>
              </a:rPr>
              <a:t>将程序在更加海量的数据集上应用；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+mn-ea"/>
              </a:rPr>
              <a:t>  </a:t>
            </a:r>
            <a:r>
              <a:rPr lang="en-US" altLang="zh-CN" sz="2000" dirty="0">
                <a:latin typeface="+mn-ea"/>
              </a:rPr>
              <a:t>2,</a:t>
            </a:r>
            <a:r>
              <a:rPr lang="zh-CN" altLang="en-US" sz="2000" dirty="0">
                <a:latin typeface="+mn-ea"/>
              </a:rPr>
              <a:t>对结果进行分析汇总，在此基础上撰写论文，论文摘要已经完成，初稿正在撰写中。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+mn-ea"/>
              </a:rPr>
              <a:t>  </a:t>
            </a:r>
            <a:r>
              <a:rPr lang="en-US" altLang="zh-CN" sz="2000" dirty="0">
                <a:latin typeface="+mn-ea"/>
              </a:rPr>
              <a:t>3,</a:t>
            </a:r>
            <a:r>
              <a:rPr lang="zh-CN" altLang="en-US" sz="2000" dirty="0">
                <a:latin typeface="+mn-ea"/>
              </a:rPr>
              <a:t>更为深入的分析，我们创新性地提出了基于概率的模型，数学推导已经完成，相关的代码正在编写中。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+mn-ea"/>
              </a:rPr>
              <a:t>  </a:t>
            </a:r>
            <a:r>
              <a:rPr lang="en-US" altLang="zh-CN" sz="2000" dirty="0">
                <a:latin typeface="+mn-ea"/>
              </a:rPr>
              <a:t>4,</a:t>
            </a:r>
            <a:r>
              <a:rPr lang="zh-CN" altLang="en-US" sz="2000" dirty="0">
                <a:latin typeface="+mn-ea"/>
              </a:rPr>
              <a:t>完成程序编写后并运行后，将对模型的有效性进行分析和探讨，在此基础上撰写相关论文。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+mn-ea"/>
              </a:rPr>
              <a:t>  </a:t>
            </a:r>
            <a:r>
              <a:rPr lang="en-US" altLang="zh-CN" sz="2000" dirty="0">
                <a:latin typeface="+mn-ea"/>
              </a:rPr>
              <a:t>5,</a:t>
            </a:r>
            <a:r>
              <a:rPr lang="zh-CN" altLang="en-US" sz="2000" dirty="0">
                <a:latin typeface="+mn-ea"/>
              </a:rPr>
              <a:t>进一步优化目前初步提出的另一个更加创新的，基于强化学习的模型。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41AF658-89F4-4975-B793-3A573FEA0D16}"/>
              </a:ext>
            </a:extLst>
          </p:cNvPr>
          <p:cNvGrpSpPr/>
          <p:nvPr/>
        </p:nvGrpSpPr>
        <p:grpSpPr>
          <a:xfrm>
            <a:off x="-207221" y="4637073"/>
            <a:ext cx="7696200" cy="657079"/>
            <a:chOff x="-228600" y="631313"/>
            <a:chExt cx="7696200" cy="65707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EAEDA56-82A5-46F6-ADDE-75220558EE2D}"/>
                </a:ext>
              </a:extLst>
            </p:cNvPr>
            <p:cNvSpPr/>
            <p:nvPr/>
          </p:nvSpPr>
          <p:spPr>
            <a:xfrm>
              <a:off x="576470" y="631313"/>
              <a:ext cx="6891130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3200" dirty="0">
                  <a:solidFill>
                    <a:srgbClr val="4472C4">
                      <a:lumMod val="75000"/>
                    </a:srgbClr>
                  </a:solidFill>
                  <a:latin typeface="等线 Light" panose="02010600030101010101" pitchFamily="2" charset="-122"/>
                </a:rPr>
                <a:t>预期成果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4E7602A-F4B0-411D-ADFA-8BEB9EE7D1E2}"/>
                </a:ext>
              </a:extLst>
            </p:cNvPr>
            <p:cNvGrpSpPr/>
            <p:nvPr/>
          </p:nvGrpSpPr>
          <p:grpSpPr>
            <a:xfrm>
              <a:off x="-228600" y="764274"/>
              <a:ext cx="634030" cy="383292"/>
              <a:chOff x="10627004" y="3081131"/>
              <a:chExt cx="1150867" cy="695738"/>
            </a:xfrm>
          </p:grpSpPr>
          <p:sp>
            <p:nvSpPr>
              <p:cNvPr id="29" name="箭头: V 形 28">
                <a:extLst>
                  <a:ext uri="{FF2B5EF4-FFF2-40B4-BE49-F238E27FC236}">
                    <a16:creationId xmlns:a16="http://schemas.microsoft.com/office/drawing/2014/main" id="{CFDF4AEF-E769-4604-8A7B-972309BAC628}"/>
                  </a:ext>
                </a:extLst>
              </p:cNvPr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箭头: V 形 29">
                <a:extLst>
                  <a:ext uri="{FF2B5EF4-FFF2-40B4-BE49-F238E27FC236}">
                    <a16:creationId xmlns:a16="http://schemas.microsoft.com/office/drawing/2014/main" id="{B77388E5-9166-44D2-82EB-35E33C390692}"/>
                  </a:ext>
                </a:extLst>
              </p:cNvPr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CA7DB4EF-5F86-4176-8846-074A7845ED84}"/>
              </a:ext>
            </a:extLst>
          </p:cNvPr>
          <p:cNvSpPr txBox="1"/>
          <p:nvPr/>
        </p:nvSpPr>
        <p:spPr>
          <a:xfrm>
            <a:off x="327879" y="5381706"/>
            <a:ext cx="580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</a:rPr>
              <a:t>发表二至三篇相关学术论文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11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25702"/>
            <a:ext cx="12192000" cy="3682448"/>
            <a:chOff x="0" y="1304510"/>
            <a:chExt cx="12192000" cy="4248979"/>
          </a:xfrm>
        </p:grpSpPr>
        <p:sp>
          <p:nvSpPr>
            <p:cNvPr id="3" name="矩形 2"/>
            <p:cNvSpPr/>
            <p:nvPr/>
          </p:nvSpPr>
          <p:spPr>
            <a:xfrm>
              <a:off x="0" y="1304510"/>
              <a:ext cx="12192000" cy="4248979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x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1304511"/>
              <a:ext cx="12192000" cy="4248978"/>
            </a:xfrm>
            <a:prstGeom prst="rect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5231296" y="1060998"/>
            <a:ext cx="1729408" cy="17294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>
                <a:solidFill>
                  <a:schemeClr val="tx2"/>
                </a:solidFill>
              </a:rPr>
              <a:t>06</a:t>
            </a:r>
            <a:endParaRPr lang="zh-CN" altLang="en-US" sz="6000" b="1" dirty="0">
              <a:solidFill>
                <a:schemeClr val="tx2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342098" y="3435208"/>
            <a:ext cx="7507801" cy="2448748"/>
            <a:chOff x="2342098" y="3435208"/>
            <a:chExt cx="7507801" cy="2448748"/>
          </a:xfrm>
        </p:grpSpPr>
        <p:sp>
          <p:nvSpPr>
            <p:cNvPr id="6" name="矩形 5"/>
            <p:cNvSpPr/>
            <p:nvPr/>
          </p:nvSpPr>
          <p:spPr>
            <a:xfrm>
              <a:off x="2342098" y="3435208"/>
              <a:ext cx="7507801" cy="663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基于概率分析的模型</a:t>
              </a:r>
              <a:endParaRPr lang="en-US" altLang="zh-CN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pPr algn="ctr"/>
              <a:r>
                <a:rPr lang="zh-CN" altLang="en-US" sz="4400" b="1" dirty="0">
                  <a:solidFill>
                    <a:srgbClr val="FF0000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（创新点）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 rot="5400000">
              <a:off x="5827647" y="5453376"/>
              <a:ext cx="536704" cy="324456"/>
              <a:chOff x="10627004" y="3081131"/>
              <a:chExt cx="1150867" cy="695738"/>
            </a:xfrm>
          </p:grpSpPr>
          <p:sp>
            <p:nvSpPr>
              <p:cNvPr id="10" name="箭头: V 形 9"/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357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28600" y="631313"/>
            <a:ext cx="3805989" cy="657079"/>
            <a:chOff x="-228600" y="631313"/>
            <a:chExt cx="3805989" cy="657079"/>
          </a:xfrm>
        </p:grpSpPr>
        <p:sp>
          <p:nvSpPr>
            <p:cNvPr id="2" name="矩形 1"/>
            <p:cNvSpPr/>
            <p:nvPr/>
          </p:nvSpPr>
          <p:spPr>
            <a:xfrm>
              <a:off x="576471" y="631313"/>
              <a:ext cx="3000918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+mj-ea"/>
                </a:rPr>
                <a:t>基于概率分析的模型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-228600" y="764274"/>
              <a:ext cx="634030" cy="383292"/>
              <a:chOff x="10627004" y="3081131"/>
              <a:chExt cx="1150867" cy="695738"/>
            </a:xfrm>
          </p:grpSpPr>
          <p:sp>
            <p:nvSpPr>
              <p:cNvPr id="6" name="箭头: V 形 5"/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箭头: V 形 6"/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内容占位符 2">
            <a:extLst>
              <a:ext uri="{FF2B5EF4-FFF2-40B4-BE49-F238E27FC236}">
                <a16:creationId xmlns:a16="http://schemas.microsoft.com/office/drawing/2014/main" id="{DFA207EB-795F-4A48-ACC2-03F4665E63B7}"/>
              </a:ext>
            </a:extLst>
          </p:cNvPr>
          <p:cNvSpPr txBox="1">
            <a:spLocks/>
          </p:cNvSpPr>
          <p:nvPr/>
        </p:nvSpPr>
        <p:spPr>
          <a:xfrm>
            <a:off x="405429" y="1459832"/>
            <a:ext cx="11337391" cy="5133473"/>
          </a:xfrm>
          <a:prstGeom prst="rect">
            <a:avLst/>
          </a:prstGeom>
        </p:spPr>
        <p:txBody>
          <a:bodyPr>
            <a:normAutofit/>
          </a:bodyPr>
          <a:lstStyle>
            <a:lvl1pPr marL="227330" indent="-227330" algn="l" defTabSz="909955" rtl="0" eaLnBrk="1" latinLnBrk="0" hangingPunct="1">
              <a:lnSpc>
                <a:spcPct val="90000"/>
              </a:lnSpc>
              <a:spcBef>
                <a:spcPts val="995"/>
              </a:spcBef>
              <a:buFont typeface="Arial" panose="020B0604020202020204" pitchFamily="34" charset="0"/>
              <a:buChar char="•"/>
              <a:defRPr sz="27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27330" algn="l" defTabSz="9099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7920" indent="-227330" algn="l" defTabSz="9099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3215" indent="-227330" algn="l" defTabSz="9099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48510" indent="-227330" algn="l" defTabSz="9099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03805" indent="-227330" algn="l" defTabSz="9099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9100" indent="-227330" algn="l" defTabSz="9099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4395" indent="-227330" algn="l" defTabSz="9099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690" indent="-227330" algn="l" defTabSz="90995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spcAft>
                <a:spcPts val="1200"/>
              </a:spcAft>
              <a:buNone/>
            </a:pPr>
            <a:r>
              <a:rPr lang="zh-CN" altLang="en-US" sz="2400" dirty="0"/>
              <a:t>目标：进行医疗机构的推荐。</a:t>
            </a:r>
            <a:endParaRPr lang="en-US" altLang="zh-CN" sz="2400" dirty="0"/>
          </a:p>
          <a:p>
            <a:pPr marL="0" indent="0">
              <a:lnSpc>
                <a:spcPct val="140000"/>
              </a:lnSpc>
              <a:spcAft>
                <a:spcPts val="1200"/>
              </a:spcAft>
              <a:buNone/>
            </a:pPr>
            <a:r>
              <a:rPr lang="zh-CN" altLang="en-US" sz="2400" dirty="0"/>
              <a:t>两个决定性因素：</a:t>
            </a:r>
            <a:r>
              <a:rPr lang="en-US" altLang="zh-CN" sz="2400" dirty="0"/>
              <a:t>1</a:t>
            </a:r>
            <a:r>
              <a:rPr lang="zh-CN" altLang="en-US" sz="2400" dirty="0"/>
              <a:t>，所花时间；</a:t>
            </a:r>
            <a:r>
              <a:rPr lang="en-US" altLang="zh-CN" sz="2400" dirty="0"/>
              <a:t>2</a:t>
            </a:r>
            <a:r>
              <a:rPr lang="zh-CN" altLang="en-US" sz="2400" dirty="0"/>
              <a:t>，医疗资源的分配。</a:t>
            </a:r>
            <a:endParaRPr lang="en-US" altLang="zh-CN" sz="2400" dirty="0"/>
          </a:p>
          <a:p>
            <a:pPr marL="0" indent="0">
              <a:lnSpc>
                <a:spcPct val="140000"/>
              </a:lnSpc>
              <a:spcAft>
                <a:spcPts val="1200"/>
              </a:spcAft>
              <a:buNone/>
            </a:pPr>
            <a:r>
              <a:rPr lang="zh-CN" altLang="en-US" sz="2400" dirty="0"/>
              <a:t>第一步，对耗时进行处理。目前采用上车点和医疗点（即</a:t>
            </a:r>
            <a:r>
              <a:rPr lang="en-US" altLang="zh-CN" sz="2400" dirty="0"/>
              <a:t>Origin</a:t>
            </a:r>
            <a:r>
              <a:rPr lang="zh-CN" altLang="en-US" sz="2400" dirty="0"/>
              <a:t>和</a:t>
            </a:r>
            <a:r>
              <a:rPr lang="en-US" altLang="zh-CN" sz="2400" dirty="0"/>
              <a:t>Destination</a:t>
            </a:r>
            <a:r>
              <a:rPr lang="zh-CN" altLang="en-US" sz="2400" dirty="0"/>
              <a:t>合称</a:t>
            </a:r>
            <a:r>
              <a:rPr lang="en-US" altLang="zh-CN" sz="2400" dirty="0"/>
              <a:t>OD</a:t>
            </a:r>
            <a:r>
              <a:rPr lang="zh-CN" altLang="en-US" sz="2400" dirty="0"/>
              <a:t>点）、时间点、车流量密度等作为输入。</a:t>
            </a:r>
            <a:endParaRPr lang="en-US" altLang="zh-CN" sz="2400" dirty="0"/>
          </a:p>
          <a:p>
            <a:pPr marL="0" indent="0">
              <a:lnSpc>
                <a:spcPct val="140000"/>
              </a:lnSpc>
              <a:spcAft>
                <a:spcPts val="1200"/>
              </a:spcAft>
              <a:buNone/>
            </a:pPr>
            <a:r>
              <a:rPr lang="zh-CN" altLang="en-US" sz="2400" dirty="0"/>
              <a:t>     </a:t>
            </a:r>
            <a:endParaRPr lang="en-US" altLang="zh-CN" sz="2400" b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16B607-FC49-492D-BCDA-1571F40186C2}"/>
              </a:ext>
            </a:extLst>
          </p:cNvPr>
          <p:cNvSpPr txBox="1"/>
          <p:nvPr/>
        </p:nvSpPr>
        <p:spPr>
          <a:xfrm>
            <a:off x="659876" y="838986"/>
            <a:ext cx="1092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我们已经完成了对</a:t>
            </a:r>
            <a:r>
              <a:rPr lang="en-US" altLang="zh-CN" dirty="0"/>
              <a:t>OD</a:t>
            </a:r>
            <a:r>
              <a:rPr lang="zh-CN" altLang="en-US" dirty="0"/>
              <a:t>点的筛选，之后再对</a:t>
            </a:r>
            <a:r>
              <a:rPr lang="en-US" altLang="zh-CN" dirty="0"/>
              <a:t>OD</a:t>
            </a:r>
            <a:r>
              <a:rPr lang="zh-CN" altLang="en-US" dirty="0"/>
              <a:t>点设置缓冲区，完成对</a:t>
            </a:r>
            <a:r>
              <a:rPr lang="en-US" altLang="zh-CN" dirty="0"/>
              <a:t>OD</a:t>
            </a:r>
            <a:r>
              <a:rPr lang="zh-CN" altLang="en-US" dirty="0"/>
              <a:t>点信息的提取。而车流量密度提取也已经通过空驶率分析完成。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D0163D-AFC3-471F-B489-28A41C20D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44" y="2112840"/>
            <a:ext cx="3747155" cy="23695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A74D2C-97C0-413F-9E48-803D69572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83" y="2381493"/>
            <a:ext cx="2889157" cy="2100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A0286B-3BC1-4E7F-8287-E40D76469DF6}"/>
                  </a:ext>
                </a:extLst>
              </p:cNvPr>
              <p:cNvSpPr txBox="1"/>
              <p:nvPr/>
            </p:nvSpPr>
            <p:spPr>
              <a:xfrm>
                <a:off x="659876" y="5184743"/>
                <a:ext cx="10492033" cy="715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我们</a:t>
                </a:r>
                <a:r>
                  <a:rPr lang="zh-CN" altLang="en-US" sz="1600" dirty="0"/>
                  <a:t>将这些因素组合成为一个向量，作为特征参数，记为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bSup>
                    <m:r>
                      <a:rPr lang="en-US" altLang="zh-CN" b="1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bSup>
                    <m:r>
                      <a:rPr lang="en-US" altLang="zh-CN" b="1" i="1">
                        <a:latin typeface="Cambria Math" panose="02040503050406030204" pitchFamily="18" charset="0"/>
                      </a:rPr>
                      <m:t>,…, </m:t>
                    </m:r>
                    <m:sSubSup>
                      <m:sSubSup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d>
                          <m:d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bSup>
                    <m:r>
                      <a:rPr lang="en-US" altLang="zh-CN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A0286B-3BC1-4E7F-8287-E40D76469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6" y="5184743"/>
                <a:ext cx="10492033" cy="715517"/>
              </a:xfrm>
              <a:prstGeom prst="rect">
                <a:avLst/>
              </a:prstGeom>
              <a:blipFill>
                <a:blip r:embed="rId4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06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CC8DEA-CE0C-4220-96B0-205A491849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2926" y="869234"/>
                <a:ext cx="11000874" cy="543531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:r>
                  <a:rPr lang="zh-CN" altLang="en-US" dirty="0"/>
                  <a:t>    </a:t>
                </a:r>
                <a:r>
                  <a:rPr lang="zh-CN" altLang="en-US" dirty="0">
                    <a:latin typeface="+mn-ea"/>
                  </a:rPr>
                  <a:t>为了合理定义时间的概率分布，我们需要将时间耗时分为若干个类型，假设有</a:t>
                </a:r>
                <a:r>
                  <a:rPr lang="en-US" altLang="zh-CN" dirty="0">
                    <a:latin typeface="+mn-ea"/>
                  </a:rPr>
                  <a:t>M</a:t>
                </a:r>
                <a:r>
                  <a:rPr lang="zh-CN" altLang="en-US" dirty="0">
                    <a:latin typeface="+mn-ea"/>
                  </a:rPr>
                  <a:t>个类型。将时间所属的类型标号记为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>
                    <a:latin typeface="+mn-ea"/>
                  </a:rPr>
                  <a:t>, </a:t>
                </a:r>
                <a:r>
                  <a:rPr lang="zh-CN" altLang="en-US" dirty="0">
                    <a:latin typeface="+mn-ea"/>
                  </a:rPr>
                  <a:t>下面是我们对该随机变量的分布函数的定义：</a:t>
                </a:r>
                <a:endParaRPr lang="en-US" altLang="zh-CN" dirty="0">
                  <a:latin typeface="+mn-ea"/>
                </a:endParaRPr>
              </a:p>
              <a:p>
                <a:pPr marL="0" indent="0" algn="ctr">
                  <a:lnSpc>
                    <a:spcPct val="130000"/>
                  </a:lnSpc>
                  <a:spcAft>
                    <a:spcPts val="600"/>
                  </a:spcAft>
                  <a:buNone/>
                </a:pPr>
                <a:r>
                  <a:rPr lang="en-US" altLang="zh-CN" sz="3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34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3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3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3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3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3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altLang="zh-CN" sz="3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3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sz="3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sup>
                        </m:sSup>
                      </m:den>
                    </m:f>
                    <m:r>
                      <a:rPr lang="en-US" altLang="zh-CN" sz="3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3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zh-CN" sz="3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3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sz="3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3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4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sSubSup>
                              <m:sSubSupPr>
                                <m:ctrlPr>
                                  <a:rPr lang="en-US" altLang="zh-CN" sz="3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3400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altLang="zh-CN" sz="3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sz="3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3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3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3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sz="3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3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</m:sup>
                            </m:sSup>
                            <m:sSubSup>
                              <m:sSubSupPr>
                                <m:ctrlP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  <m:sup>
                                <m:r>
                                  <a:rPr lang="en-US" altLang="zh-CN" sz="3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altLang="zh-CN" sz="3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3400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8CC8DEA-CE0C-4220-96B0-205A491849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2926" y="869234"/>
                <a:ext cx="11000874" cy="5435314"/>
              </a:xfrm>
              <a:blipFill>
                <a:blip r:embed="rId3"/>
                <a:stretch>
                  <a:fillRect l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0207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CB47B5-B9C8-461E-B036-1B4744BF1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899" y="340518"/>
                <a:ext cx="10744201" cy="6176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:r>
                  <a:rPr lang="zh-CN" altLang="en-US" sz="2900" dirty="0">
                    <a:latin typeface="+mn-ea"/>
                  </a:rPr>
                  <a:t>于是可以定义</a:t>
                </a:r>
                <a:r>
                  <a:rPr lang="en-US" altLang="zh-CN" sz="2900" dirty="0">
                    <a:latin typeface="+mn-ea"/>
                  </a:rPr>
                  <a:t>y</a:t>
                </a:r>
                <a:r>
                  <a:rPr lang="zh-CN" altLang="en-US" sz="2900" dirty="0">
                    <a:latin typeface="+mn-ea"/>
                  </a:rPr>
                  <a:t>的概率分布律</a:t>
                </a:r>
                <a:r>
                  <a:rPr lang="en-US" altLang="zh-CN" sz="2900" dirty="0">
                    <a:latin typeface="+mn-ea"/>
                  </a:rPr>
                  <a:t>:</a:t>
                </a:r>
              </a:p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9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9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9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9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altLang="zh-CN" sz="29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9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9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9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9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900" b="1" dirty="0"/>
              </a:p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:endParaRPr lang="en-US" altLang="zh-CN" sz="2900" b="1" dirty="0"/>
              </a:p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9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9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9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900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altLang="zh-CN" sz="29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sup>
                          </m:sSup>
                        </m:den>
                      </m:f>
                      <m:r>
                        <a:rPr lang="en-US" altLang="zh-CN" sz="29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9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9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</m:sup>
                          </m:sSup>
                        </m:den>
                      </m:f>
                      <m:r>
                        <a:rPr lang="en-US" altLang="zh-CN" sz="29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9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en-US" altLang="zh-CN" sz="29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9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9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r>
                        <a:rPr lang="en-US" altLang="zh-CN" sz="29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altLang="zh-CN" sz="29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9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900" b="1" dirty="0"/>
              </a:p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:endParaRPr lang="en-US" altLang="zh-CN" sz="2900" b="1" dirty="0"/>
              </a:p>
              <a:p>
                <a:pPr marL="0" indent="0">
                  <a:lnSpc>
                    <a:spcPct val="13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900" b="1" i="1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9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9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9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en-US" altLang="zh-CN" sz="29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9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9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9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9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9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9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9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sSubSup>
                                <m:sSubSupPr>
                                  <m:ctrlP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altLang="zh-CN" sz="2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r>
                                <a:rPr lang="en-US" altLang="zh-CN" sz="2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900" b="1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CB47B5-B9C8-461E-B036-1B4744BF1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899" y="340518"/>
                <a:ext cx="10744201" cy="6176963"/>
              </a:xfrm>
              <a:blipFill>
                <a:blip r:embed="rId3"/>
                <a:stretch>
                  <a:fillRect l="-1078" t="-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2406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10AD2E-9154-4DE5-8B8C-5A89C920C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7647" y="324852"/>
                <a:ext cx="10936705" cy="620829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40000"/>
                  </a:lnSpc>
                  <a:spcAft>
                    <a:spcPts val="600"/>
                  </a:spcAft>
                  <a:buNone/>
                </a:pPr>
                <a:r>
                  <a:rPr lang="zh-CN" altLang="en-US" dirty="0"/>
                  <a:t>     </a:t>
                </a:r>
                <a:r>
                  <a:rPr lang="zh-CN" altLang="en-US" dirty="0">
                    <a:latin typeface="+mn-ea"/>
                  </a:rPr>
                  <a:t>到此为止我们的耗时概率模型大致构建完毕，我们可以有很多种方法来求解其中的未知参数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>
                    <a:latin typeface="+mn-ea"/>
                  </a:rPr>
                  <a:t>，例如</a:t>
                </a:r>
                <a:endParaRPr lang="en-US" altLang="zh-CN" dirty="0">
                  <a:latin typeface="+mn-ea"/>
                </a:endParaRPr>
              </a:p>
              <a:p>
                <a:pPr marL="0" indent="0" algn="ctr">
                  <a:lnSpc>
                    <a:spcPct val="140000"/>
                  </a:lnSpc>
                  <a:spcAft>
                    <a:spcPts val="600"/>
                  </a:spcAft>
                  <a:buNone/>
                </a:pPr>
                <a:r>
                  <a:rPr lang="zh-CN" altLang="en-US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最大似然估计（</a:t>
                </a:r>
                <a:r>
                  <a:rPr lang="en-US" altLang="zh-CN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MLE</a:t>
                </a:r>
                <a:r>
                  <a:rPr lang="zh-CN" altLang="en-US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）</a:t>
                </a:r>
                <a:endParaRPr lang="en-US" altLang="zh-CN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marL="0" indent="0" algn="ctr">
                  <a:lnSpc>
                    <a:spcPct val="140000"/>
                  </a:lnSpc>
                  <a:spcAft>
                    <a:spcPts val="600"/>
                  </a:spcAft>
                  <a:buNone/>
                </a:pPr>
                <a:r>
                  <a:rPr lang="zh-CN" altLang="en-US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最小二乘估计</a:t>
                </a:r>
                <a:endParaRPr lang="en-US" altLang="zh-CN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marL="0" indent="0" algn="ctr">
                  <a:lnSpc>
                    <a:spcPct val="140000"/>
                  </a:lnSpc>
                  <a:spcAft>
                    <a:spcPts val="600"/>
                  </a:spcAft>
                  <a:buNone/>
                </a:pPr>
                <a:r>
                  <a:rPr lang="zh-CN" altLang="en-US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贝叶斯估计</a:t>
                </a:r>
                <a:endParaRPr lang="en-US" altLang="zh-CN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marL="0" indent="0">
                  <a:lnSpc>
                    <a:spcPct val="140000"/>
                  </a:lnSpc>
                  <a:spcAft>
                    <a:spcPts val="600"/>
                  </a:spcAft>
                  <a:buNone/>
                </a:pPr>
                <a:r>
                  <a:rPr lang="zh-CN" altLang="en-US" dirty="0">
                    <a:latin typeface="+mn-ea"/>
                  </a:rPr>
                  <a:t>甚至还可以应用神经网络来预测所耗耗时。</a:t>
                </a:r>
                <a:endParaRPr lang="en-US" altLang="zh-CN" dirty="0">
                  <a:latin typeface="+mn-ea"/>
                </a:endParaRPr>
              </a:p>
              <a:p>
                <a:pPr marL="0" indent="0">
                  <a:lnSpc>
                    <a:spcPct val="140000"/>
                  </a:lnSpc>
                  <a:spcAft>
                    <a:spcPts val="600"/>
                  </a:spcAft>
                  <a:buNone/>
                </a:pPr>
                <a:r>
                  <a:rPr lang="zh-CN" altLang="en-US" dirty="0">
                    <a:latin typeface="+mn-ea"/>
                  </a:rPr>
                  <a:t>    我们将分别使用以上几种方法求解参数，然后进行对比，对结果进行分析和讨论。</a:t>
                </a:r>
                <a:endParaRPr lang="en-US" altLang="zh-CN" dirty="0">
                  <a:latin typeface="+mn-ea"/>
                </a:endParaRPr>
              </a:p>
              <a:p>
                <a:pPr marL="0" indent="0">
                  <a:lnSpc>
                    <a:spcPct val="140000"/>
                  </a:lnSpc>
                  <a:spcAft>
                    <a:spcPts val="600"/>
                  </a:spcAft>
                  <a:buNone/>
                </a:pPr>
                <a:r>
                  <a:rPr lang="zh-CN" altLang="en-US" dirty="0">
                    <a:latin typeface="+mn-ea"/>
                  </a:rPr>
                  <a:t>    所有的模型和算法都已经构建完毕，程序正在编写中，将程序在数据集上运行后就能完成。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710AD2E-9154-4DE5-8B8C-5A89C920C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7647" y="324852"/>
                <a:ext cx="10936705" cy="6208295"/>
              </a:xfrm>
              <a:blipFill>
                <a:blip r:embed="rId3"/>
                <a:stretch>
                  <a:fillRect l="-1003" b="-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396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49EA348-0A2F-45C4-A9B2-8FE389899775}"/>
                  </a:ext>
                </a:extLst>
              </p:cNvPr>
              <p:cNvSpPr txBox="1"/>
              <p:nvPr/>
            </p:nvSpPr>
            <p:spPr>
              <a:xfrm>
                <a:off x="961534" y="697583"/>
                <a:ext cx="5825765" cy="5685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/>
                  <a:t>然后还需要再考虑医疗资源分配的因素，我们挑选出若干所重要的医疗机构，分别针对每所医疗机构绘制“影响力”图，影响因子由我们自主提出的公式计算得出：</a:t>
                </a:r>
                <a:endParaRPr lang="en-US" altLang="zh-CN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/>
              </a:p>
              <a:p>
                <a:pPr algn="ctr"/>
                <a:endParaRPr lang="en-US" altLang="zh-CN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𝑖𝑛𝑑𝑒𝑥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𝑖𝑛𝑑𝑒𝑥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∗,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endParaRPr lang="en-US" altLang="zh-CN" sz="2000" dirty="0"/>
              </a:p>
              <a:p>
                <a:r>
                  <a:rPr lang="zh-CN" altLang="en-US" sz="2000" dirty="0"/>
                  <a:t>根据计算得到的影响因子和分布密度绘制热力图。</a:t>
                </a:r>
                <a:endParaRPr lang="en-US" altLang="zh-CN" sz="2000" dirty="0"/>
              </a:p>
              <a:p>
                <a:r>
                  <a:rPr lang="zh-CN" altLang="en-US" sz="2000" dirty="0"/>
                  <a:t>然后将影响因子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𝑖𝑛𝑑𝑒𝑥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与</m:t>
                    </m:r>
                  </m:oMath>
                </a14:m>
                <a:r>
                  <a:rPr lang="zh-CN" altLang="en-US" sz="2000" dirty="0"/>
                  <a:t>耗时代入就可以得到推荐指数。</a:t>
                </a:r>
                <a:endParaRPr lang="en-US" altLang="zh-CN" sz="2000" dirty="0"/>
              </a:p>
              <a:p>
                <a:r>
                  <a:rPr lang="zh-CN" altLang="en-US" sz="2000" dirty="0">
                    <a:latin typeface="+mn-ea"/>
                  </a:rPr>
                  <a:t>所有的模型和算法都已经构建完毕，程序正在编写中，将程序在数据集上运行后就能完成。</a:t>
                </a:r>
                <a:endParaRPr lang="en-US" altLang="zh-CN" sz="20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49EA348-0A2F-45C4-A9B2-8FE389899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34" y="697583"/>
                <a:ext cx="5825765" cy="5685852"/>
              </a:xfrm>
              <a:prstGeom prst="rect">
                <a:avLst/>
              </a:prstGeom>
              <a:blipFill>
                <a:blip r:embed="rId2"/>
                <a:stretch>
                  <a:fillRect l="-1152" t="-536" r="-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07BB017-6B7E-4913-A8C9-3BE1F53B61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14" y="794243"/>
            <a:ext cx="4047852" cy="429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8000"/>
                    </a14:imgEffect>
                    <a14:imgEffect>
                      <a14:colorTemperature colorTemp="4628"/>
                    </a14:imgEffect>
                    <a14:imgEffect>
                      <a14:saturation sa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5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971799" y="1352627"/>
            <a:ext cx="6386945" cy="2862470"/>
            <a:chOff x="-297874" y="853863"/>
            <a:chExt cx="6386945" cy="2862470"/>
          </a:xfrm>
        </p:grpSpPr>
        <p:sp>
          <p:nvSpPr>
            <p:cNvPr id="12" name="矩形 11"/>
            <p:cNvSpPr/>
            <p:nvPr/>
          </p:nvSpPr>
          <p:spPr>
            <a:xfrm>
              <a:off x="-297874" y="2285098"/>
              <a:ext cx="6386945" cy="14312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CN" altLang="en-US" sz="8000" b="1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谢 谢 指 导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1226541" y="853863"/>
              <a:ext cx="3593179" cy="14312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sz="7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637311" y="5194191"/>
            <a:ext cx="13508184" cy="163610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5407567"/>
            <a:ext cx="12330545" cy="16721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882243-76A8-49E6-85D4-1A01978C12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81"/>
            <a:ext cx="2841171" cy="2841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-27744" y="725903"/>
            <a:ext cx="4887978" cy="715617"/>
            <a:chOff x="-27744" y="725903"/>
            <a:chExt cx="4887978" cy="715617"/>
          </a:xfrm>
        </p:grpSpPr>
        <p:grpSp>
          <p:nvGrpSpPr>
            <p:cNvPr id="2" name="组合 1"/>
            <p:cNvGrpSpPr/>
            <p:nvPr/>
          </p:nvGrpSpPr>
          <p:grpSpPr>
            <a:xfrm>
              <a:off x="606286" y="725903"/>
              <a:ext cx="4253948" cy="715617"/>
              <a:chOff x="606286" y="725903"/>
              <a:chExt cx="4253948" cy="715617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矩形 2"/>
              <p:cNvSpPr/>
              <p:nvPr/>
            </p:nvSpPr>
            <p:spPr>
              <a:xfrm>
                <a:off x="606286" y="725903"/>
                <a:ext cx="1818861" cy="7156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5400" dirty="0">
                    <a:solidFill>
                      <a:schemeClr val="accent5"/>
                    </a:solidFill>
                  </a:rPr>
                  <a:t>目录</a:t>
                </a:r>
                <a:r>
                  <a:rPr lang="en-US" altLang="zh-CN" sz="5400" dirty="0">
                    <a:solidFill>
                      <a:schemeClr val="accent5"/>
                    </a:solidFill>
                  </a:rPr>
                  <a:t>/</a:t>
                </a:r>
                <a:endParaRPr lang="zh-CN" altLang="en-US" sz="54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2355573" y="805415"/>
                <a:ext cx="2504661" cy="6361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dirty="0">
                    <a:solidFill>
                      <a:schemeClr val="tx2"/>
                    </a:solidFill>
                  </a:rPr>
                  <a:t>CONTENTS</a:t>
                </a:r>
                <a:endParaRPr lang="zh-CN" altLang="en-US" sz="36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-27744" y="892065"/>
              <a:ext cx="634030" cy="383292"/>
              <a:chOff x="-228600" y="764274"/>
              <a:chExt cx="634030" cy="383292"/>
            </a:xfrm>
          </p:grpSpPr>
          <p:sp>
            <p:nvSpPr>
              <p:cNvPr id="25" name="箭头: V 形 24"/>
              <p:cNvSpPr/>
              <p:nvPr/>
            </p:nvSpPr>
            <p:spPr>
              <a:xfrm>
                <a:off x="22137" y="764274"/>
                <a:ext cx="383293" cy="383292"/>
              </a:xfrm>
              <a:prstGeom prst="chevron">
                <a:avLst>
                  <a:gd name="adj" fmla="val 5892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V 形 25"/>
              <p:cNvSpPr/>
              <p:nvPr/>
            </p:nvSpPr>
            <p:spPr>
              <a:xfrm>
                <a:off x="-228600" y="764274"/>
                <a:ext cx="383293" cy="383292"/>
              </a:xfrm>
              <a:prstGeom prst="chevron">
                <a:avLst>
                  <a:gd name="adj" fmla="val 58929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2709332" y="2093944"/>
            <a:ext cx="4112647" cy="704952"/>
            <a:chOff x="2723187" y="1988530"/>
            <a:chExt cx="4112647" cy="704952"/>
          </a:xfrm>
        </p:grpSpPr>
        <p:grpSp>
          <p:nvGrpSpPr>
            <p:cNvPr id="5" name="组合 4"/>
            <p:cNvGrpSpPr/>
            <p:nvPr/>
          </p:nvGrpSpPr>
          <p:grpSpPr>
            <a:xfrm>
              <a:off x="2999658" y="1988530"/>
              <a:ext cx="3836176" cy="704952"/>
              <a:chOff x="6621163" y="1101254"/>
              <a:chExt cx="3836176" cy="704952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7319891" y="1192120"/>
                <a:ext cx="31374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accent5"/>
                    </a:solidFill>
                    <a:latin typeface="+mj-ea"/>
                    <a:ea typeface="+mj-ea"/>
                  </a:rPr>
                  <a:t>论文初稿撰写</a:t>
                </a: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621163" y="1101254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accent5"/>
                    </a:solidFill>
                  </a:rPr>
                  <a:t>04</a:t>
                </a:r>
                <a:endParaRPr lang="zh-CN" altLang="en-US" sz="32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8" name="箭头: V 形 27"/>
            <p:cNvSpPr/>
            <p:nvPr/>
          </p:nvSpPr>
          <p:spPr>
            <a:xfrm>
              <a:off x="2723187" y="2246243"/>
              <a:ext cx="189526" cy="189526"/>
            </a:xfrm>
            <a:prstGeom prst="chevron">
              <a:avLst>
                <a:gd name="adj" fmla="val 5892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723187" y="3032137"/>
            <a:ext cx="4940805" cy="704952"/>
            <a:chOff x="2723187" y="2912869"/>
            <a:chExt cx="4940805" cy="704952"/>
          </a:xfrm>
        </p:grpSpPr>
        <p:grpSp>
          <p:nvGrpSpPr>
            <p:cNvPr id="10" name="组合 9"/>
            <p:cNvGrpSpPr/>
            <p:nvPr/>
          </p:nvGrpSpPr>
          <p:grpSpPr>
            <a:xfrm>
              <a:off x="2999658" y="2912869"/>
              <a:ext cx="4664334" cy="704952"/>
              <a:chOff x="6621163" y="1101254"/>
              <a:chExt cx="4664334" cy="70495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7319891" y="1192120"/>
                <a:ext cx="39656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2"/>
                    </a:solidFill>
                    <a:latin typeface="+mj-ea"/>
                    <a:ea typeface="+mj-ea"/>
                  </a:rPr>
                  <a:t>后期工作与预期成果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621163" y="1101254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2"/>
                    </a:solidFill>
                  </a:rPr>
                  <a:t>05</a:t>
                </a:r>
                <a:endParaRPr lang="zh-CN" altLang="en-US" sz="32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9" name="箭头: V 形 28"/>
            <p:cNvSpPr/>
            <p:nvPr/>
          </p:nvSpPr>
          <p:spPr>
            <a:xfrm>
              <a:off x="2723187" y="3170582"/>
              <a:ext cx="189526" cy="189526"/>
            </a:xfrm>
            <a:prstGeom prst="chevron">
              <a:avLst>
                <a:gd name="adj" fmla="val 5892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23187" y="3956476"/>
            <a:ext cx="5892911" cy="704952"/>
            <a:chOff x="2723187" y="3837208"/>
            <a:chExt cx="5892911" cy="704952"/>
          </a:xfrm>
        </p:grpSpPr>
        <p:grpSp>
          <p:nvGrpSpPr>
            <p:cNvPr id="15" name="组合 14"/>
            <p:cNvGrpSpPr/>
            <p:nvPr/>
          </p:nvGrpSpPr>
          <p:grpSpPr>
            <a:xfrm>
              <a:off x="2999658" y="3837208"/>
              <a:ext cx="5616440" cy="704952"/>
              <a:chOff x="6621163" y="1101254"/>
              <a:chExt cx="5616440" cy="704952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7319890" y="1192120"/>
                <a:ext cx="49177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accent5"/>
                    </a:solidFill>
                    <a:latin typeface="+mj-ea"/>
                    <a:ea typeface="+mj-ea"/>
                  </a:rPr>
                  <a:t>基于概率分析的模型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（创新点）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621163" y="1101254"/>
                <a:ext cx="765313" cy="704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accent5"/>
                    </a:solidFill>
                  </a:rPr>
                  <a:t>06</a:t>
                </a:r>
                <a:endParaRPr lang="zh-CN" altLang="en-US" sz="32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30" name="箭头: V 形 29"/>
            <p:cNvSpPr/>
            <p:nvPr/>
          </p:nvSpPr>
          <p:spPr>
            <a:xfrm>
              <a:off x="2723187" y="4094921"/>
              <a:ext cx="189526" cy="189526"/>
            </a:xfrm>
            <a:prstGeom prst="chevron">
              <a:avLst>
                <a:gd name="adj" fmla="val 5892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091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25702"/>
            <a:ext cx="12192000" cy="3682448"/>
            <a:chOff x="0" y="1304510"/>
            <a:chExt cx="12192000" cy="4248979"/>
          </a:xfrm>
        </p:grpSpPr>
        <p:sp>
          <p:nvSpPr>
            <p:cNvPr id="3" name="矩形 2"/>
            <p:cNvSpPr/>
            <p:nvPr/>
          </p:nvSpPr>
          <p:spPr>
            <a:xfrm>
              <a:off x="0" y="1304510"/>
              <a:ext cx="12192000" cy="4248979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x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1304511"/>
              <a:ext cx="12192000" cy="4248978"/>
            </a:xfrm>
            <a:prstGeom prst="rect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5231296" y="1060998"/>
            <a:ext cx="1729408" cy="17294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>
                <a:solidFill>
                  <a:schemeClr val="accent5"/>
                </a:solidFill>
              </a:rPr>
              <a:t>01</a:t>
            </a:r>
            <a:endParaRPr lang="zh-CN" altLang="en-US" sz="6000" b="1" dirty="0">
              <a:solidFill>
                <a:schemeClr val="accent5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370293" y="3073675"/>
            <a:ext cx="5451411" cy="2810281"/>
            <a:chOff x="3370293" y="3073675"/>
            <a:chExt cx="5451411" cy="2810281"/>
          </a:xfrm>
        </p:grpSpPr>
        <p:sp>
          <p:nvSpPr>
            <p:cNvPr id="6" name="矩形 5"/>
            <p:cNvSpPr/>
            <p:nvPr/>
          </p:nvSpPr>
          <p:spPr>
            <a:xfrm>
              <a:off x="3370293" y="3073675"/>
              <a:ext cx="5451411" cy="663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项目简介及选题意义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 rot="5400000">
              <a:off x="5827647" y="5453376"/>
              <a:ext cx="536704" cy="324456"/>
              <a:chOff x="10627004" y="3081131"/>
              <a:chExt cx="1150867" cy="695738"/>
            </a:xfrm>
          </p:grpSpPr>
          <p:sp>
            <p:nvSpPr>
              <p:cNvPr id="10" name="箭头: V 形 9"/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28600" y="631313"/>
            <a:ext cx="3279913" cy="657079"/>
            <a:chOff x="-228600" y="631313"/>
            <a:chExt cx="3279913" cy="657079"/>
          </a:xfrm>
        </p:grpSpPr>
        <p:sp>
          <p:nvSpPr>
            <p:cNvPr id="2" name="矩形 1"/>
            <p:cNvSpPr/>
            <p:nvPr/>
          </p:nvSpPr>
          <p:spPr>
            <a:xfrm>
              <a:off x="576471" y="6313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+mj-ea"/>
                </a:rPr>
                <a:t>项目简介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-228600" y="764274"/>
              <a:ext cx="634030" cy="383292"/>
              <a:chOff x="10627004" y="3081131"/>
              <a:chExt cx="1150867" cy="695738"/>
            </a:xfrm>
          </p:grpSpPr>
          <p:sp>
            <p:nvSpPr>
              <p:cNvPr id="6" name="箭头: V 形 5"/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箭头: V 形 6"/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05430" y="1989220"/>
            <a:ext cx="4748375" cy="4395537"/>
            <a:chOff x="1440559" y="2310563"/>
            <a:chExt cx="3713245" cy="3571862"/>
          </a:xfrm>
        </p:grpSpPr>
        <p:sp>
          <p:nvSpPr>
            <p:cNvPr id="12" name="Shape 2014"/>
            <p:cNvSpPr/>
            <p:nvPr/>
          </p:nvSpPr>
          <p:spPr>
            <a:xfrm>
              <a:off x="1636094" y="4216491"/>
              <a:ext cx="3517710" cy="1665934"/>
            </a:xfrm>
            <a:prstGeom prst="roundRect">
              <a:avLst>
                <a:gd name="adj" fmla="val 6918"/>
              </a:avLst>
            </a:prstGeom>
            <a:noFill/>
            <a:ln w="12700">
              <a:solidFill>
                <a:schemeClr val="accent1"/>
              </a:solidFill>
              <a:miter lim="400000"/>
            </a:ln>
          </p:spPr>
          <p:txBody>
            <a:bodyPr lIns="17447" tIns="17447" rIns="17447" bIns="17447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endParaRPr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Shape 2015"/>
            <p:cNvSpPr/>
            <p:nvPr/>
          </p:nvSpPr>
          <p:spPr>
            <a:xfrm>
              <a:off x="1636094" y="2310563"/>
              <a:ext cx="3517710" cy="1665935"/>
            </a:xfrm>
            <a:prstGeom prst="roundRect">
              <a:avLst>
                <a:gd name="adj" fmla="val 6918"/>
              </a:avLst>
            </a:prstGeom>
            <a:noFill/>
            <a:ln w="12700">
              <a:solidFill>
                <a:schemeClr val="tx2"/>
              </a:solidFill>
              <a:miter lim="400000"/>
            </a:ln>
          </p:spPr>
          <p:txBody>
            <a:bodyPr lIns="17447" tIns="17447" rIns="17447" bIns="17447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endParaRPr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Shape 2030"/>
            <p:cNvSpPr/>
            <p:nvPr/>
          </p:nvSpPr>
          <p:spPr>
            <a:xfrm>
              <a:off x="1440559" y="2948247"/>
              <a:ext cx="397192" cy="34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Shape 2033"/>
            <p:cNvSpPr/>
            <p:nvPr/>
          </p:nvSpPr>
          <p:spPr>
            <a:xfrm rot="10800000" flipH="1">
              <a:off x="1440559" y="4874896"/>
              <a:ext cx="397192" cy="349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705650" y="3083279"/>
              <a:ext cx="3346089" cy="2702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2"/>
                  </a:solidFill>
                  <a:latin typeface="+mn-ea"/>
                </a:rPr>
                <a:t>归纳分析，为城市交通规划提供依据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682814" y="4957225"/>
              <a:ext cx="3134898" cy="535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2"/>
                  </a:solidFill>
                </a:rPr>
                <a:t>如何合理地利用城市交通大数据</a:t>
              </a:r>
            </a:p>
            <a:p>
              <a:pPr>
                <a:lnSpc>
                  <a:spcPct val="150000"/>
                </a:lnSpc>
              </a:pPr>
              <a:endParaRPr lang="zh-CN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038197" y="1989220"/>
            <a:ext cx="4744108" cy="4395537"/>
            <a:chOff x="7042462" y="2310563"/>
            <a:chExt cx="3711585" cy="3570980"/>
          </a:xfrm>
        </p:grpSpPr>
        <p:sp>
          <p:nvSpPr>
            <p:cNvPr id="10" name="Shape 2012"/>
            <p:cNvSpPr/>
            <p:nvPr/>
          </p:nvSpPr>
          <p:spPr>
            <a:xfrm>
              <a:off x="7042462" y="2310563"/>
              <a:ext cx="3517710" cy="1665935"/>
            </a:xfrm>
            <a:prstGeom prst="roundRect">
              <a:avLst>
                <a:gd name="adj" fmla="val 6918"/>
              </a:avLst>
            </a:prstGeom>
            <a:noFill/>
            <a:ln w="12700">
              <a:solidFill>
                <a:schemeClr val="tx2"/>
              </a:solidFill>
              <a:miter lim="400000"/>
            </a:ln>
          </p:spPr>
          <p:txBody>
            <a:bodyPr lIns="17447" tIns="17447" rIns="17447" bIns="17447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endParaRPr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Shape 2013"/>
            <p:cNvSpPr/>
            <p:nvPr/>
          </p:nvSpPr>
          <p:spPr>
            <a:xfrm>
              <a:off x="7042462" y="4217372"/>
              <a:ext cx="3517710" cy="1664171"/>
            </a:xfrm>
            <a:prstGeom prst="roundRect">
              <a:avLst>
                <a:gd name="adj" fmla="val 6925"/>
              </a:avLst>
            </a:prstGeom>
            <a:noFill/>
            <a:ln w="12700">
              <a:solidFill>
                <a:schemeClr val="accent1"/>
              </a:solidFill>
              <a:miter lim="400000"/>
            </a:ln>
          </p:spPr>
          <p:txBody>
            <a:bodyPr lIns="17447" tIns="17447" rIns="17447" bIns="17447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endParaRPr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Shape 2039"/>
            <p:cNvSpPr/>
            <p:nvPr/>
          </p:nvSpPr>
          <p:spPr>
            <a:xfrm>
              <a:off x="10405632" y="2946783"/>
              <a:ext cx="294426" cy="369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Shape 2036"/>
            <p:cNvSpPr/>
            <p:nvPr/>
          </p:nvSpPr>
          <p:spPr>
            <a:xfrm>
              <a:off x="10356855" y="4837618"/>
              <a:ext cx="397192" cy="423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3" h="21260" extrusionOk="0">
                  <a:moveTo>
                    <a:pt x="11752" y="11733"/>
                  </a:moveTo>
                  <a:lnTo>
                    <a:pt x="9401" y="11733"/>
                  </a:lnTo>
                  <a:lnTo>
                    <a:pt x="9401" y="5975"/>
                  </a:lnTo>
                  <a:lnTo>
                    <a:pt x="11752" y="5975"/>
                  </a:lnTo>
                  <a:cubicBezTo>
                    <a:pt x="11752" y="5975"/>
                    <a:pt x="11752" y="11733"/>
                    <a:pt x="11752" y="11733"/>
                  </a:cubicBezTo>
                  <a:close/>
                  <a:moveTo>
                    <a:pt x="11752" y="15276"/>
                  </a:moveTo>
                  <a:lnTo>
                    <a:pt x="9401" y="15276"/>
                  </a:lnTo>
                  <a:lnTo>
                    <a:pt x="9401" y="12951"/>
                  </a:lnTo>
                  <a:lnTo>
                    <a:pt x="11752" y="12951"/>
                  </a:lnTo>
                  <a:cubicBezTo>
                    <a:pt x="11752" y="12951"/>
                    <a:pt x="11752" y="15276"/>
                    <a:pt x="11752" y="15276"/>
                  </a:cubicBezTo>
                  <a:close/>
                  <a:moveTo>
                    <a:pt x="20789" y="13227"/>
                  </a:moveTo>
                  <a:lnTo>
                    <a:pt x="18761" y="11523"/>
                  </a:lnTo>
                  <a:cubicBezTo>
                    <a:pt x="18172" y="11029"/>
                    <a:pt x="18172" y="10223"/>
                    <a:pt x="18761" y="9729"/>
                  </a:cubicBezTo>
                  <a:lnTo>
                    <a:pt x="20789" y="8025"/>
                  </a:lnTo>
                  <a:cubicBezTo>
                    <a:pt x="21376" y="7532"/>
                    <a:pt x="21220" y="7072"/>
                    <a:pt x="20441" y="7001"/>
                  </a:cubicBezTo>
                  <a:lnTo>
                    <a:pt x="17751" y="6761"/>
                  </a:lnTo>
                  <a:cubicBezTo>
                    <a:pt x="16971" y="6692"/>
                    <a:pt x="16552" y="6061"/>
                    <a:pt x="16819" y="5360"/>
                  </a:cubicBezTo>
                  <a:lnTo>
                    <a:pt x="18247" y="1615"/>
                  </a:lnTo>
                  <a:cubicBezTo>
                    <a:pt x="18515" y="912"/>
                    <a:pt x="18188" y="656"/>
                    <a:pt x="17520" y="1047"/>
                  </a:cubicBezTo>
                  <a:lnTo>
                    <a:pt x="14346" y="2896"/>
                  </a:lnTo>
                  <a:cubicBezTo>
                    <a:pt x="13678" y="3285"/>
                    <a:pt x="12815" y="3072"/>
                    <a:pt x="12430" y="2423"/>
                  </a:cubicBezTo>
                  <a:lnTo>
                    <a:pt x="11279" y="489"/>
                  </a:lnTo>
                  <a:cubicBezTo>
                    <a:pt x="10893" y="-160"/>
                    <a:pt x="10255" y="-164"/>
                    <a:pt x="9860" y="481"/>
                  </a:cubicBezTo>
                  <a:lnTo>
                    <a:pt x="8793" y="2232"/>
                  </a:lnTo>
                  <a:cubicBezTo>
                    <a:pt x="8398" y="2877"/>
                    <a:pt x="7493" y="3153"/>
                    <a:pt x="6781" y="2844"/>
                  </a:cubicBezTo>
                  <a:lnTo>
                    <a:pt x="4900" y="2031"/>
                  </a:lnTo>
                  <a:cubicBezTo>
                    <a:pt x="4188" y="1723"/>
                    <a:pt x="3639" y="2080"/>
                    <a:pt x="3682" y="2825"/>
                  </a:cubicBezTo>
                  <a:lnTo>
                    <a:pt x="3784" y="4615"/>
                  </a:lnTo>
                  <a:cubicBezTo>
                    <a:pt x="3826" y="5360"/>
                    <a:pt x="3242" y="6128"/>
                    <a:pt x="2486" y="6320"/>
                  </a:cubicBezTo>
                  <a:lnTo>
                    <a:pt x="670" y="6780"/>
                  </a:lnTo>
                  <a:cubicBezTo>
                    <a:pt x="-85" y="6972"/>
                    <a:pt x="-224" y="7532"/>
                    <a:pt x="365" y="8025"/>
                  </a:cubicBezTo>
                  <a:lnTo>
                    <a:pt x="2394" y="9729"/>
                  </a:lnTo>
                  <a:cubicBezTo>
                    <a:pt x="2981" y="10223"/>
                    <a:pt x="2981" y="11029"/>
                    <a:pt x="2394" y="11523"/>
                  </a:cubicBezTo>
                  <a:lnTo>
                    <a:pt x="365" y="13225"/>
                  </a:lnTo>
                  <a:cubicBezTo>
                    <a:pt x="-224" y="13720"/>
                    <a:pt x="-68" y="14196"/>
                    <a:pt x="709" y="14285"/>
                  </a:cubicBezTo>
                  <a:lnTo>
                    <a:pt x="3171" y="14567"/>
                  </a:lnTo>
                  <a:cubicBezTo>
                    <a:pt x="3948" y="14656"/>
                    <a:pt x="4381" y="15309"/>
                    <a:pt x="4133" y="16017"/>
                  </a:cubicBezTo>
                  <a:lnTo>
                    <a:pt x="2869" y="19625"/>
                  </a:lnTo>
                  <a:cubicBezTo>
                    <a:pt x="2622" y="20333"/>
                    <a:pt x="2976" y="20609"/>
                    <a:pt x="3655" y="20240"/>
                  </a:cubicBezTo>
                  <a:lnTo>
                    <a:pt x="6549" y="18661"/>
                  </a:lnTo>
                  <a:cubicBezTo>
                    <a:pt x="7229" y="18291"/>
                    <a:pt x="8143" y="18495"/>
                    <a:pt x="8581" y="19113"/>
                  </a:cubicBezTo>
                  <a:lnTo>
                    <a:pt x="9782" y="20816"/>
                  </a:lnTo>
                  <a:cubicBezTo>
                    <a:pt x="10219" y="21436"/>
                    <a:pt x="10875" y="21403"/>
                    <a:pt x="11240" y="20741"/>
                  </a:cubicBezTo>
                  <a:lnTo>
                    <a:pt x="12297" y="18823"/>
                  </a:lnTo>
                  <a:cubicBezTo>
                    <a:pt x="12660" y="18160"/>
                    <a:pt x="13532" y="17891"/>
                    <a:pt x="14234" y="18221"/>
                  </a:cubicBezTo>
                  <a:lnTo>
                    <a:pt x="16272" y="19181"/>
                  </a:lnTo>
                  <a:cubicBezTo>
                    <a:pt x="16974" y="19511"/>
                    <a:pt x="17514" y="19172"/>
                    <a:pt x="17472" y="18427"/>
                  </a:cubicBezTo>
                  <a:lnTo>
                    <a:pt x="17370" y="16637"/>
                  </a:lnTo>
                  <a:cubicBezTo>
                    <a:pt x="17327" y="15891"/>
                    <a:pt x="17912" y="15124"/>
                    <a:pt x="18668" y="14932"/>
                  </a:cubicBezTo>
                  <a:lnTo>
                    <a:pt x="20482" y="14472"/>
                  </a:lnTo>
                  <a:cubicBezTo>
                    <a:pt x="21239" y="14280"/>
                    <a:pt x="21376" y="13720"/>
                    <a:pt x="20789" y="1322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</a:pPr>
              <a:endParaRPr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180537" y="4532575"/>
              <a:ext cx="3201110" cy="91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2"/>
                  </a:solidFill>
                </a:rPr>
                <a:t>提出交通数据的分析方法，</a:t>
              </a:r>
              <a:endParaRPr lang="en-US" altLang="zh-CN" sz="2000" b="1" dirty="0">
                <a:solidFill>
                  <a:schemeClr val="tx2"/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2"/>
                  </a:solidFill>
                </a:rPr>
                <a:t>并可以应用到其他类似问题上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7244427" y="2714580"/>
              <a:ext cx="3137219" cy="772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2"/>
                  </a:solidFill>
                </a:rPr>
                <a:t>构建城市居民的就医医疗推荐系统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668432" y="2673698"/>
            <a:ext cx="3134898" cy="2852496"/>
            <a:chOff x="4668432" y="2673698"/>
            <a:chExt cx="3134898" cy="2852496"/>
          </a:xfrm>
        </p:grpSpPr>
        <p:sp>
          <p:nvSpPr>
            <p:cNvPr id="14" name="Shape 2016"/>
            <p:cNvSpPr/>
            <p:nvPr/>
          </p:nvSpPr>
          <p:spPr>
            <a:xfrm>
              <a:off x="4668432" y="2673698"/>
              <a:ext cx="2852497" cy="2852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3262" tIns="23262" rIns="23262" bIns="23262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Text Placeholder 5"/>
            <p:cNvSpPr txBox="1"/>
            <p:nvPr/>
          </p:nvSpPr>
          <p:spPr>
            <a:xfrm>
              <a:off x="4668432" y="3660632"/>
              <a:ext cx="3134898" cy="107226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2800" b="1" dirty="0">
                  <a:solidFill>
                    <a:schemeClr val="bg1"/>
                  </a:solidFill>
                </a:rPr>
                <a:t>使用</a:t>
              </a:r>
              <a:r>
                <a:rPr lang="zh-CN" altLang="en-US" sz="3600" b="1" dirty="0">
                  <a:solidFill>
                    <a:schemeClr val="bg1"/>
                  </a:solidFill>
                </a:rPr>
                <a:t>创新的</a:t>
              </a:r>
              <a:r>
                <a:rPr lang="zh-CN" altLang="en-US" sz="2800" b="1" dirty="0">
                  <a:solidFill>
                    <a:schemeClr val="bg1"/>
                  </a:solidFill>
                </a:rPr>
                <a:t>模型</a:t>
              </a:r>
            </a:p>
            <a:p>
              <a:endParaRPr lang="zh-CN" altLang="en-US" sz="2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091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25703"/>
            <a:ext cx="12192000" cy="3696301"/>
            <a:chOff x="0" y="1288526"/>
            <a:chExt cx="12192000" cy="4264963"/>
          </a:xfrm>
        </p:grpSpPr>
        <p:sp>
          <p:nvSpPr>
            <p:cNvPr id="3" name="矩形 2"/>
            <p:cNvSpPr/>
            <p:nvPr/>
          </p:nvSpPr>
          <p:spPr>
            <a:xfrm>
              <a:off x="0" y="1304510"/>
              <a:ext cx="12192000" cy="4248979"/>
            </a:xfrm>
            <a:prstGeom prst="rect">
              <a:avLst/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486"/>
                        </a14:imgEffect>
                        <a14:imgEffect>
                          <a14:saturation sat="42000"/>
                        </a14:imgEffect>
                      </a14:imgLayer>
                    </a14:imgProps>
                  </a:ext>
                </a:extLst>
              </a:blip>
              <a:srcRect/>
              <a:tile tx="0" ty="0" sx="100000" sy="100000" flip="x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1288526"/>
              <a:ext cx="12192000" cy="4248977"/>
            </a:xfrm>
            <a:prstGeom prst="rect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椭圆 4"/>
          <p:cNvSpPr/>
          <p:nvPr/>
        </p:nvSpPr>
        <p:spPr>
          <a:xfrm>
            <a:off x="5231296" y="1060998"/>
            <a:ext cx="1729408" cy="17294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02</a:t>
            </a:r>
            <a:endParaRPr lang="zh-CN" altLang="en-US" sz="60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248770" y="3107217"/>
            <a:ext cx="3694458" cy="2776739"/>
            <a:chOff x="4248770" y="3107217"/>
            <a:chExt cx="3694458" cy="2776739"/>
          </a:xfrm>
        </p:grpSpPr>
        <p:sp>
          <p:nvSpPr>
            <p:cNvPr id="6" name="矩形 5"/>
            <p:cNvSpPr/>
            <p:nvPr/>
          </p:nvSpPr>
          <p:spPr>
            <a:xfrm>
              <a:off x="4248770" y="3107217"/>
              <a:ext cx="3694458" cy="6634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b="1" dirty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项目进展情况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 rot="5400000">
              <a:off x="5827647" y="5453376"/>
              <a:ext cx="536704" cy="324456"/>
              <a:chOff x="10627004" y="3081131"/>
              <a:chExt cx="1150867" cy="695738"/>
            </a:xfrm>
          </p:grpSpPr>
          <p:sp>
            <p:nvSpPr>
              <p:cNvPr id="10" name="箭头: V 形 9"/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箭头: V 形 10"/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-247453" y="150546"/>
            <a:ext cx="3279913" cy="657079"/>
            <a:chOff x="-228600" y="631313"/>
            <a:chExt cx="3279913" cy="657079"/>
          </a:xfrm>
        </p:grpSpPr>
        <p:sp>
          <p:nvSpPr>
            <p:cNvPr id="2" name="矩形 1"/>
            <p:cNvSpPr/>
            <p:nvPr/>
          </p:nvSpPr>
          <p:spPr>
            <a:xfrm>
              <a:off x="576471" y="6313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+mj-ea"/>
                </a:rPr>
                <a:t>成员分工</a:t>
              </a:r>
              <a:endParaRPr lang="en-US" altLang="zh-CN" sz="2400" dirty="0">
                <a:solidFill>
                  <a:schemeClr val="accent1">
                    <a:lumMod val="75000"/>
                  </a:schemeClr>
                </a:solidFill>
                <a:latin typeface="+mj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-228600" y="764274"/>
              <a:ext cx="634030" cy="383292"/>
              <a:chOff x="10627004" y="3081131"/>
              <a:chExt cx="1150867" cy="695738"/>
            </a:xfrm>
          </p:grpSpPr>
          <p:sp>
            <p:nvSpPr>
              <p:cNvPr id="6" name="箭头: V 形 5"/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箭头: V 形 6"/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93130221-5957-490C-9C2B-7B0306F6B9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3361617"/>
              </p:ext>
            </p:extLst>
          </p:nvPr>
        </p:nvGraphicFramePr>
        <p:xfrm>
          <a:off x="989813" y="719666"/>
          <a:ext cx="10906814" cy="5822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491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4ABFE-6859-4087-8E06-4A83462AD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498" y="1152493"/>
            <a:ext cx="8590848" cy="35726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n-ea"/>
              </a:rPr>
              <a:t>1,</a:t>
            </a:r>
            <a:r>
              <a:rPr lang="zh-CN" altLang="en-US" dirty="0">
                <a:latin typeface="+mn-ea"/>
              </a:rPr>
              <a:t>研读数十篇论文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总结、开会研讨</a:t>
            </a:r>
            <a:r>
              <a:rPr lang="en-US" altLang="zh-CN" dirty="0">
                <a:latin typeface="+mn-ea"/>
              </a:rPr>
              <a:t>);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2,</a:t>
            </a:r>
            <a:r>
              <a:rPr lang="zh-CN" altLang="en-US" dirty="0">
                <a:latin typeface="+mn-ea"/>
              </a:rPr>
              <a:t>对相关问题的背景有了大致的把握</a:t>
            </a:r>
            <a:r>
              <a:rPr lang="en-US" altLang="zh-CN" dirty="0">
                <a:latin typeface="+mn-ea"/>
              </a:rPr>
              <a:t>;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3,</a:t>
            </a:r>
            <a:r>
              <a:rPr lang="zh-CN" altLang="en-US" dirty="0">
                <a:latin typeface="+mn-ea"/>
              </a:rPr>
              <a:t>了解了相关问题在国际上的研究情况</a:t>
            </a:r>
            <a:r>
              <a:rPr lang="en-US" altLang="zh-CN" dirty="0">
                <a:latin typeface="+mn-ea"/>
              </a:rPr>
              <a:t>;</a:t>
            </a: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4,</a:t>
            </a:r>
            <a:r>
              <a:rPr lang="zh-CN" altLang="en-US" dirty="0">
                <a:latin typeface="+mn-ea"/>
              </a:rPr>
              <a:t>学习了所需的必要的知识</a:t>
            </a:r>
            <a:r>
              <a:rPr lang="en-US" altLang="zh-CN" dirty="0">
                <a:latin typeface="+mn-ea"/>
              </a:rPr>
              <a:t>;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CCAE0B-3032-4AD9-A692-D56C00D1CD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51" y="3240464"/>
            <a:ext cx="4384652" cy="342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FD6C64-9224-4C45-B3CD-11152AD5A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670" y="3919194"/>
            <a:ext cx="3400425" cy="2409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8C6773-615B-4017-9E7B-EE857B5B4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830" y="45620"/>
            <a:ext cx="2366682" cy="68580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7709319-1513-45F9-AB70-B6723681F72F}"/>
              </a:ext>
            </a:extLst>
          </p:cNvPr>
          <p:cNvGrpSpPr/>
          <p:nvPr/>
        </p:nvGrpSpPr>
        <p:grpSpPr>
          <a:xfrm>
            <a:off x="-69896" y="334378"/>
            <a:ext cx="3279913" cy="657079"/>
            <a:chOff x="-228600" y="631313"/>
            <a:chExt cx="3279913" cy="65707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05733D-942C-4279-9BBD-7A7AD1183C6D}"/>
                </a:ext>
              </a:extLst>
            </p:cNvPr>
            <p:cNvSpPr/>
            <p:nvPr/>
          </p:nvSpPr>
          <p:spPr>
            <a:xfrm>
              <a:off x="576471" y="631313"/>
              <a:ext cx="2474842" cy="657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+mj-ea"/>
                </a:rPr>
                <a:t>当前进度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FE5308C-B75A-4109-87A6-AE5B3F2FEDBD}"/>
                </a:ext>
              </a:extLst>
            </p:cNvPr>
            <p:cNvGrpSpPr/>
            <p:nvPr/>
          </p:nvGrpSpPr>
          <p:grpSpPr>
            <a:xfrm>
              <a:off x="-228600" y="764274"/>
              <a:ext cx="634030" cy="383292"/>
              <a:chOff x="10627004" y="3081131"/>
              <a:chExt cx="1150867" cy="695738"/>
            </a:xfrm>
          </p:grpSpPr>
          <p:sp>
            <p:nvSpPr>
              <p:cNvPr id="12" name="箭头: V 形 11">
                <a:extLst>
                  <a:ext uri="{FF2B5EF4-FFF2-40B4-BE49-F238E27FC236}">
                    <a16:creationId xmlns:a16="http://schemas.microsoft.com/office/drawing/2014/main" id="{3E9A7982-5CCB-4A0B-BE76-E411E67B0F91}"/>
                  </a:ext>
                </a:extLst>
              </p:cNvPr>
              <p:cNvSpPr/>
              <p:nvPr/>
            </p:nvSpPr>
            <p:spPr>
              <a:xfrm>
                <a:off x="11082133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箭头: V 形 12">
                <a:extLst>
                  <a:ext uri="{FF2B5EF4-FFF2-40B4-BE49-F238E27FC236}">
                    <a16:creationId xmlns:a16="http://schemas.microsoft.com/office/drawing/2014/main" id="{D0BE7241-5E4B-4B14-A0B2-0849C64A12C3}"/>
                  </a:ext>
                </a:extLst>
              </p:cNvPr>
              <p:cNvSpPr/>
              <p:nvPr/>
            </p:nvSpPr>
            <p:spPr>
              <a:xfrm>
                <a:off x="10627004" y="3081131"/>
                <a:ext cx="695738" cy="695738"/>
              </a:xfrm>
              <a:prstGeom prst="chevron">
                <a:avLst>
                  <a:gd name="adj" fmla="val 58929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1184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E17009-CDBD-4241-83BA-C10B256DD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138" y="1141014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+mn-ea"/>
              </a:rPr>
              <a:t>5,</a:t>
            </a:r>
            <a:r>
              <a:rPr lang="zh-CN" altLang="en-US" dirty="0">
                <a:latin typeface="+mn-ea"/>
              </a:rPr>
              <a:t>与北京城市规划院进行了合作</a:t>
            </a:r>
            <a:r>
              <a:rPr lang="en-US" altLang="zh-CN" dirty="0">
                <a:latin typeface="+mn-ea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+mn-ea"/>
              </a:rPr>
              <a:t>6,</a:t>
            </a:r>
            <a:r>
              <a:rPr lang="zh-CN" altLang="en-US" dirty="0">
                <a:latin typeface="+mn-ea"/>
              </a:rPr>
              <a:t>试验性研究；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93A37A-2A36-436F-B09C-E96E64070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206" y="3429000"/>
            <a:ext cx="2662238" cy="3314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624369-2EF9-4B6A-9AC4-70FA9AE15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4070350"/>
            <a:ext cx="5400675" cy="1771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48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6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0.7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5|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5|0.5|0.5|0.5|0.5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6|0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2|0.2|0.2|0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4|0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|0.3|0.4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0.6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3|0.2|0.2|3.3|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6|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1.3|1.4"/>
</p:tagLst>
</file>

<file path=ppt/theme/theme1.xml><?xml version="1.0" encoding="utf-8"?>
<a:theme xmlns:a="http://schemas.openxmlformats.org/drawingml/2006/main" name="主题4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主题4</Template>
  <TotalTime>358</TotalTime>
  <Words>1001</Words>
  <Application>Microsoft Office PowerPoint</Application>
  <PresentationFormat>宽屏</PresentationFormat>
  <Paragraphs>133</Paragraphs>
  <Slides>29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Axaxax</vt:lpstr>
      <vt:lpstr>等线</vt:lpstr>
      <vt:lpstr>等线 Light</vt:lpstr>
      <vt:lpstr>方正兰亭超细黑简体</vt:lpstr>
      <vt:lpstr>华文细黑</vt:lpstr>
      <vt:lpstr>华文新魏</vt:lpstr>
      <vt:lpstr>微软雅黑 Light</vt:lpstr>
      <vt:lpstr>Arial</vt:lpstr>
      <vt:lpstr>Calibri</vt:lpstr>
      <vt:lpstr>Calibri Light</vt:lpstr>
      <vt:lpstr>Cambria Math</vt:lpstr>
      <vt:lpstr>主题4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蓝色城市商务风工作计划总结PPT模板</dc:title>
  <dc:creator>izzieyee</dc:creator>
  <cp:lastModifiedBy>黄 驰</cp:lastModifiedBy>
  <cp:revision>136</cp:revision>
  <dcterms:created xsi:type="dcterms:W3CDTF">2017-08-01T13:11:00Z</dcterms:created>
  <dcterms:modified xsi:type="dcterms:W3CDTF">2019-11-07T06:59:33Z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